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308" r:id="rId2"/>
    <p:sldId id="328" r:id="rId3"/>
    <p:sldId id="331" r:id="rId4"/>
    <p:sldId id="449" r:id="rId5"/>
    <p:sldId id="418" r:id="rId6"/>
    <p:sldId id="501" r:id="rId7"/>
    <p:sldId id="543" r:id="rId8"/>
    <p:sldId id="439" r:id="rId9"/>
    <p:sldId id="440" r:id="rId10"/>
    <p:sldId id="456" r:id="rId11"/>
    <p:sldId id="544" r:id="rId12"/>
    <p:sldId id="510" r:id="rId13"/>
    <p:sldId id="525" r:id="rId14"/>
    <p:sldId id="526" r:id="rId15"/>
    <p:sldId id="545" r:id="rId16"/>
    <p:sldId id="512" r:id="rId17"/>
    <p:sldId id="517" r:id="rId18"/>
    <p:sldId id="531" r:id="rId19"/>
    <p:sldId id="518" r:id="rId20"/>
    <p:sldId id="519" r:id="rId21"/>
    <p:sldId id="521" r:id="rId22"/>
    <p:sldId id="532" r:id="rId23"/>
    <p:sldId id="522" r:id="rId24"/>
    <p:sldId id="546" r:id="rId25"/>
    <p:sldId id="547" r:id="rId26"/>
    <p:sldId id="549" r:id="rId27"/>
    <p:sldId id="548" r:id="rId28"/>
    <p:sldId id="556" r:id="rId29"/>
    <p:sldId id="557" r:id="rId30"/>
    <p:sldId id="558" r:id="rId31"/>
    <p:sldId id="559" r:id="rId32"/>
    <p:sldId id="551" r:id="rId33"/>
    <p:sldId id="550" r:id="rId34"/>
    <p:sldId id="552" r:id="rId35"/>
    <p:sldId id="560" r:id="rId36"/>
    <p:sldId id="555" r:id="rId37"/>
    <p:sldId id="528" r:id="rId38"/>
    <p:sldId id="529" r:id="rId39"/>
    <p:sldId id="530" r:id="rId40"/>
    <p:sldId id="533" r:id="rId41"/>
    <p:sldId id="575" r:id="rId42"/>
    <p:sldId id="562" r:id="rId43"/>
    <p:sldId id="577" r:id="rId44"/>
    <p:sldId id="561" r:id="rId45"/>
    <p:sldId id="578" r:id="rId46"/>
    <p:sldId id="576" r:id="rId47"/>
    <p:sldId id="563" r:id="rId48"/>
    <p:sldId id="564" r:id="rId49"/>
    <p:sldId id="565" r:id="rId50"/>
    <p:sldId id="566" r:id="rId51"/>
    <p:sldId id="567" r:id="rId52"/>
    <p:sldId id="569" r:id="rId53"/>
    <p:sldId id="570" r:id="rId54"/>
    <p:sldId id="572" r:id="rId55"/>
    <p:sldId id="573" r:id="rId56"/>
    <p:sldId id="574" r:id="rId57"/>
    <p:sldId id="541" r:id="rId58"/>
    <p:sldId id="504" r:id="rId59"/>
    <p:sldId id="534" r:id="rId60"/>
    <p:sldId id="535" r:id="rId61"/>
    <p:sldId id="537" r:id="rId62"/>
    <p:sldId id="539" r:id="rId63"/>
    <p:sldId id="553" r:id="rId64"/>
    <p:sldId id="568" r:id="rId65"/>
    <p:sldId id="540" r:id="rId66"/>
    <p:sldId id="554" r:id="rId67"/>
    <p:sldId id="446" r:id="rId68"/>
    <p:sldId id="536" r:id="rId69"/>
  </p:sldIdLst>
  <p:sldSz cx="9144000" cy="6858000" type="screen4x3"/>
  <p:notesSz cx="6735763" cy="986948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59696160606" initials="9" lastIdx="1" clrIdx="0"/>
  <p:cmAuthor id="2" name="aungnyi nyimin" initials="an" lastIdx="1" clrIdx="1">
    <p:extLst>
      <p:ext uri="{19B8F6BF-5375-455C-9EA6-DF929625EA0E}">
        <p15:presenceInfo xmlns:p15="http://schemas.microsoft.com/office/powerpoint/2012/main" userId="5af2b9b3f6d7e0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379"/>
    <a:srgbClr val="C80EAD"/>
    <a:srgbClr val="006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923" autoAdjust="0"/>
  </p:normalViewPr>
  <p:slideViewPr>
    <p:cSldViewPr snapToGrid="0">
      <p:cViewPr varScale="1">
        <p:scale>
          <a:sx n="104" d="100"/>
          <a:sy n="104" d="100"/>
        </p:scale>
        <p:origin x="1722" y="132"/>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4F03B0-7E96-A3F6-BF2D-91977B11790E}"/>
              </a:ext>
            </a:extLst>
          </p:cNvPr>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295F33-41DA-471E-31C5-3F0E6C1BD450}"/>
              </a:ext>
            </a:extLst>
          </p:cNvPr>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0A23B134-2FF4-4449-9A7F-1D1CF369B987}" type="datetimeFigureOut">
              <a:rPr lang="en-US" smtClean="0"/>
              <a:t>2/19/2025</a:t>
            </a:fld>
            <a:endParaRPr lang="en-US"/>
          </a:p>
        </p:txBody>
      </p:sp>
      <p:sp>
        <p:nvSpPr>
          <p:cNvPr id="4" name="Footer Placeholder 3">
            <a:extLst>
              <a:ext uri="{FF2B5EF4-FFF2-40B4-BE49-F238E27FC236}">
                <a16:creationId xmlns:a16="http://schemas.microsoft.com/office/drawing/2014/main" id="{07760D69-EBBB-C5BF-3E1A-0C5CF543FAB4}"/>
              </a:ext>
            </a:extLst>
          </p:cNvPr>
          <p:cNvSpPr>
            <a:spLocks noGrp="1"/>
          </p:cNvSpPr>
          <p:nvPr>
            <p:ph type="ftr" sz="quarter" idx="2"/>
          </p:nvPr>
        </p:nvSpPr>
        <p:spPr>
          <a:xfrm>
            <a:off x="0" y="9374188"/>
            <a:ext cx="2919413" cy="4953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222A3E-B3F6-0490-9D8C-572B3DBCCDDA}"/>
              </a:ext>
            </a:extLst>
          </p:cNvPr>
          <p:cNvSpPr>
            <a:spLocks noGrp="1"/>
          </p:cNvSpPr>
          <p:nvPr>
            <p:ph type="sldNum" sz="quarter" idx="3"/>
          </p:nvPr>
        </p:nvSpPr>
        <p:spPr>
          <a:xfrm>
            <a:off x="3814763" y="9374188"/>
            <a:ext cx="2919412" cy="495300"/>
          </a:xfrm>
          <a:prstGeom prst="rect">
            <a:avLst/>
          </a:prstGeom>
        </p:spPr>
        <p:txBody>
          <a:bodyPr vert="horz" lIns="91440" tIns="45720" rIns="91440" bIns="45720" rtlCol="0" anchor="b"/>
          <a:lstStyle>
            <a:lvl1pPr algn="r">
              <a:defRPr sz="1200"/>
            </a:lvl1pPr>
          </a:lstStyle>
          <a:p>
            <a:fld id="{18253A66-6612-40E8-BDC9-CEEBFD10CCD3}" type="slidenum">
              <a:rPr lang="en-US" smtClean="0"/>
              <a:t>‹#›</a:t>
            </a:fld>
            <a:endParaRPr lang="en-US"/>
          </a:p>
        </p:txBody>
      </p:sp>
    </p:spTree>
    <p:extLst>
      <p:ext uri="{BB962C8B-B14F-4D97-AF65-F5344CB8AC3E}">
        <p14:creationId xmlns:p14="http://schemas.microsoft.com/office/powerpoint/2010/main" val="36034394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1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5188"/>
          </a:xfrm>
          <a:prstGeom prst="rect">
            <a:avLst/>
          </a:prstGeom>
        </p:spPr>
        <p:txBody>
          <a:bodyPr vert="horz" lIns="91440" tIns="45720" rIns="91440" bIns="45720" rtlCol="0"/>
          <a:lstStyle>
            <a:lvl1pPr algn="r">
              <a:defRPr sz="1200"/>
            </a:lvl1pPr>
          </a:lstStyle>
          <a:p>
            <a:fld id="{841B8AA8-3F84-471A-9C67-03FBDC4877D9}" type="datetimeFigureOut">
              <a:rPr lang="en-US" smtClean="0"/>
              <a:t>2/19/2025</a:t>
            </a:fld>
            <a:endParaRPr lang="en-US"/>
          </a:p>
        </p:txBody>
      </p:sp>
      <p:sp>
        <p:nvSpPr>
          <p:cNvPr id="4" name="Slide Image Placeholder 3"/>
          <p:cNvSpPr>
            <a:spLocks noGrp="1" noRot="1" noChangeAspect="1"/>
          </p:cNvSpPr>
          <p:nvPr>
            <p:ph type="sldImg" idx="2"/>
          </p:nvPr>
        </p:nvSpPr>
        <p:spPr>
          <a:xfrm>
            <a:off x="1147763" y="1233488"/>
            <a:ext cx="4440237" cy="3330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749691"/>
            <a:ext cx="5388610" cy="388611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4301"/>
            <a:ext cx="2918831" cy="4951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4301"/>
            <a:ext cx="2918831" cy="495187"/>
          </a:xfrm>
          <a:prstGeom prst="rect">
            <a:avLst/>
          </a:prstGeom>
        </p:spPr>
        <p:txBody>
          <a:bodyPr vert="horz" lIns="91440" tIns="45720" rIns="91440" bIns="45720" rtlCol="0" anchor="b"/>
          <a:lstStyle>
            <a:lvl1pPr algn="r">
              <a:defRPr sz="1200"/>
            </a:lvl1pPr>
          </a:lstStyle>
          <a:p>
            <a:fld id="{626008F3-2A63-4DEE-9986-897651EF76F7}" type="slidenum">
              <a:rPr lang="en-US" smtClean="0"/>
              <a:t>‹#›</a:t>
            </a:fld>
            <a:endParaRPr lang="en-US"/>
          </a:p>
        </p:txBody>
      </p:sp>
    </p:spTree>
    <p:extLst>
      <p:ext uri="{BB962C8B-B14F-4D97-AF65-F5344CB8AC3E}">
        <p14:creationId xmlns:p14="http://schemas.microsoft.com/office/powerpoint/2010/main" val="20019234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1147763" y="1233488"/>
            <a:ext cx="4440237" cy="3330575"/>
          </a:xfrm>
          <a:ln/>
        </p:spPr>
      </p:sp>
      <p:sp>
        <p:nvSpPr>
          <p:cNvPr id="15363" name="Notes Placeholder 2"/>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Morning!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Honorable and invited guests, all of my Lecturers, supervisor and my batch friends.</a:t>
            </a:r>
            <a:endParaRPr lang="en-US" dirty="0">
              <a:latin typeface="Times New Roman" panose="02020603050405020304" pitchFamily="18" charset="0"/>
              <a:cs typeface="Times New Roman" panose="02020603050405020304" pitchFamily="18" charset="0"/>
            </a:endParaRPr>
          </a:p>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In this slide, I would like </a:t>
            </a:r>
            <a:r>
              <a:rPr lang="en-US" sz="1200" b="0" kern="1200" dirty="0">
                <a:solidFill>
                  <a:schemeClr val="tx1"/>
                </a:solidFill>
                <a:effectLst/>
                <a:latin typeface="+mn-lt"/>
                <a:ea typeface="+mn-ea"/>
                <a:cs typeface="+mn-cs"/>
              </a:rPr>
              <a:t>to present the  background </a:t>
            </a:r>
            <a:r>
              <a:rPr lang="en-US" sz="1200" b="0" kern="1200" dirty="0" err="1">
                <a:solidFill>
                  <a:schemeClr val="tx1"/>
                </a:solidFill>
                <a:effectLst/>
                <a:latin typeface="+mn-lt"/>
                <a:ea typeface="+mn-ea"/>
                <a:cs typeface="+mn-cs"/>
              </a:rPr>
              <a:t>thoery</a:t>
            </a:r>
            <a:r>
              <a:rPr lang="en-US" sz="1200" b="0" kern="1200" dirty="0">
                <a:solidFill>
                  <a:schemeClr val="tx1"/>
                </a:solidFill>
                <a:effectLst/>
                <a:latin typeface="+mn-lt"/>
                <a:ea typeface="+mn-ea"/>
                <a:cs typeface="+mn-cs"/>
              </a:rPr>
              <a:t> of</a:t>
            </a:r>
            <a:r>
              <a:rPr lang="my-MM"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system.</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37927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C449-1A9F-566B-E645-177008887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AB16E-D88B-8A4C-4EA7-CE5065D18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83DE9-E50B-DDD9-90A3-4F5547D6DEB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8334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9148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578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5EEC3-E52C-48E2-A481-B9BAAF225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E3C35-364D-771A-E126-DDA1D01DE4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A2B8B-86BC-3394-7F4F-63FCF1EB8DF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131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B2A6C-1823-D637-2B97-31A3B4652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61F6B-B923-AB22-E611-C1F11F8B6D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C7D20-40E7-ACE8-4115-1EDE77F55CE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8852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7333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673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003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824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Firstly, May I introduce myself.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I'm Captain </a:t>
            </a:r>
            <a:r>
              <a:rPr lang="en-US" sz="1200" b="1" kern="1200" dirty="0">
                <a:solidFill>
                  <a:schemeClr val="tx1"/>
                </a:solidFill>
                <a:effectLst/>
                <a:latin typeface="Times New Roman" panose="02020603050405020304" pitchFamily="18" charset="0"/>
                <a:ea typeface="+mn-ea"/>
                <a:cs typeface="Times New Roman" panose="02020603050405020304" pitchFamily="18" charset="0"/>
              </a:rPr>
              <a:t>Aung </a:t>
            </a:r>
            <a:r>
              <a:rPr lang="en-US" sz="1200" b="1" kern="1200" dirty="0" err="1">
                <a:solidFill>
                  <a:schemeClr val="tx1"/>
                </a:solidFill>
                <a:effectLst/>
                <a:latin typeface="Times New Roman" panose="02020603050405020304" pitchFamily="18" charset="0"/>
                <a:ea typeface="+mn-ea"/>
                <a:cs typeface="Times New Roman" panose="02020603050405020304" pitchFamily="18" charset="0"/>
              </a:rPr>
              <a:t>Nyi</a:t>
            </a:r>
            <a:r>
              <a:rPr lang="en-US" sz="1200" b="1" kern="1200" dirty="0">
                <a:solidFill>
                  <a:schemeClr val="tx1"/>
                </a:solidFill>
                <a:effectLst/>
                <a:latin typeface="Times New Roman" panose="02020603050405020304" pitchFamily="18" charset="0"/>
                <a:ea typeface="+mn-ea"/>
                <a:cs typeface="Times New Roman" panose="02020603050405020304" pitchFamily="18" charset="0"/>
              </a:rPr>
              <a:t> </a:t>
            </a:r>
            <a:r>
              <a:rPr lang="en-US" sz="1200" b="1" kern="1200" dirty="0" err="1">
                <a:solidFill>
                  <a:schemeClr val="tx1"/>
                </a:solidFill>
                <a:effectLst/>
                <a:latin typeface="Times New Roman" panose="02020603050405020304" pitchFamily="18" charset="0"/>
                <a:ea typeface="+mn-ea"/>
                <a:cs typeface="Times New Roman" panose="02020603050405020304" pitchFamily="18" charset="0"/>
              </a:rPr>
              <a:t>Nyi</a:t>
            </a:r>
            <a:r>
              <a:rPr lang="en-US" sz="1200" b="1" kern="1200" dirty="0">
                <a:solidFill>
                  <a:schemeClr val="tx1"/>
                </a:solidFill>
                <a:effectLst/>
                <a:latin typeface="Times New Roman" panose="02020603050405020304" pitchFamily="18" charset="0"/>
                <a:ea typeface="+mn-ea"/>
                <a:cs typeface="Times New Roman" panose="02020603050405020304" pitchFamily="18" charset="0"/>
              </a:rPr>
              <a:t> min</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 and Master Candidate at Department of Computer Science.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Today I' would like to present my thesis 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The title of my thesis is </a:t>
            </a:r>
            <a:r>
              <a:rPr lang="en-US" sz="1200" b="1" kern="1200" dirty="0">
                <a:solidFill>
                  <a:schemeClr val="tx1"/>
                </a:solidFill>
                <a:effectLst/>
                <a:latin typeface="Times New Roman" panose="02020603050405020304" pitchFamily="18" charset="0"/>
                <a:ea typeface="+mn-ea"/>
                <a:cs typeface="Times New Roman" panose="02020603050405020304" pitchFamily="18" charset="0"/>
              </a:rPr>
              <a:t>“</a:t>
            </a:r>
            <a:r>
              <a:rPr lang="en-US" sz="12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IMPLEMENTATION OF  AN AUTOMATED DYNAMIC WEAPON RANGE VISUALIZATION AND ENGAGAEMENT PLANNING FOR MILITARY TACTICAL SUPPORT SYSTEM USING GEOSPATIAL DATA</a:t>
            </a:r>
            <a:r>
              <a:rPr lang="en-US" sz="1200" b="1" kern="1200" dirty="0">
                <a:solidFill>
                  <a:schemeClr val="tx1"/>
                </a:solidFill>
                <a:effectLst/>
                <a:latin typeface="Times New Roman" panose="02020603050405020304" pitchFamily="18" charset="0"/>
                <a:ea typeface="+mn-ea"/>
                <a:cs typeface="Times New Roman" panose="02020603050405020304" pitchFamily="18"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And my supervisor is </a:t>
            </a:r>
            <a:r>
              <a:rPr lang="en-US" sz="1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Lt.Col</a:t>
            </a:r>
            <a:r>
              <a:rPr 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Zar Nay Lin and </a:t>
            </a:r>
            <a:r>
              <a:rPr lang="en-US" sz="1200" b="0" dirty="0">
                <a:effectLst/>
                <a:latin typeface="Times New Roman" panose="02020603050405020304" pitchFamily="18" charset="0"/>
                <a:cs typeface="Times New Roman" panose="02020603050405020304" pitchFamily="18" charset="0"/>
              </a:rPr>
              <a:t>my co-</a:t>
            </a:r>
            <a:r>
              <a:rPr lang="en-US" sz="1200" kern="1200" dirty="0">
                <a:solidFill>
                  <a:schemeClr val="tx1"/>
                </a:solidFill>
                <a:effectLst/>
                <a:latin typeface="Times New Roman" panose="02020603050405020304" pitchFamily="18" charset="0"/>
                <a:ea typeface="+mn-ea"/>
                <a:cs typeface="Times New Roman" panose="02020603050405020304" pitchFamily="18" charset="0"/>
              </a:rPr>
              <a:t>supervisor </a:t>
            </a:r>
            <a:r>
              <a:rPr lang="en-US" sz="1800" b="1" kern="0" dirty="0">
                <a:effectLst/>
                <a:latin typeface="Times New Roman" panose="02020603050405020304" pitchFamily="18" charset="0"/>
                <a:ea typeface="Calibri" panose="020F0502020204030204" pitchFamily="34" charset="0"/>
              </a:rPr>
              <a:t>Major Yar Zar Doe</a:t>
            </a:r>
            <a:r>
              <a:rPr lang="en-US"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1200" b="1" kern="1200" dirty="0">
              <a:solidFill>
                <a:schemeClr val="tx1"/>
              </a:solidFill>
              <a:effectLst/>
              <a:latin typeface="Times New Roman" panose="02020603050405020304" pitchFamily="18" charset="0"/>
              <a:ea typeface="+mn-ea"/>
              <a:cs typeface="Times New Roman" panose="02020603050405020304" pitchFamily="18" charset="0"/>
            </a:endParaRPr>
          </a:p>
          <a:p>
            <a:endParaRPr lang="en-US" dirty="0"/>
          </a:p>
        </p:txBody>
      </p:sp>
    </p:spTree>
    <p:extLst>
      <p:ext uri="{BB962C8B-B14F-4D97-AF65-F5344CB8AC3E}">
        <p14:creationId xmlns:p14="http://schemas.microsoft.com/office/powerpoint/2010/main" val="263838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121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6093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3409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929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D378E-AE43-6DD0-09FF-D655EBFD1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17B26-3B88-1920-6335-469C0D6C3C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CD537-CEDC-7086-CBB1-E90992140BE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021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A540-4F5B-090F-EA0B-ADF49ECE92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28341-2F5D-5AB2-3CE9-30BD5DA10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D1D477-5DAA-24DC-F956-84E5997889B7}"/>
              </a:ext>
            </a:extLst>
          </p:cNvPr>
          <p:cNvSpPr>
            <a:spLocks noGrp="1"/>
          </p:cNvSpPr>
          <p:nvPr>
            <p:ph type="body" idx="1"/>
          </p:nvPr>
        </p:nvSpPr>
        <p:spPr/>
        <p:txBody>
          <a:bodyPr/>
          <a:lstStyle/>
          <a:p>
            <a:r>
              <a:rPr lang="en-US" dirty="0"/>
              <a:t>Total data 1254 </a:t>
            </a:r>
            <a:r>
              <a:rPr lang="my-MM" dirty="0"/>
              <a:t> ခုရှိပါတယ်</a:t>
            </a:r>
            <a:endParaRPr lang="en-US" dirty="0"/>
          </a:p>
        </p:txBody>
      </p:sp>
    </p:spTree>
    <p:extLst>
      <p:ext uri="{BB962C8B-B14F-4D97-AF65-F5344CB8AC3E}">
        <p14:creationId xmlns:p14="http://schemas.microsoft.com/office/powerpoint/2010/main" val="1699758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7E13C-BE13-29BA-A7DC-BF1E5E4E2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D0E3C-7D5F-FE5F-B8AE-68AE0BF02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31389E-86D2-DC68-E22E-DFE30276490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9601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16AFA-5002-5B5C-489D-E30B9B5074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F79F8-5F8E-791C-8141-854A9DD11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63A20-1B1F-F6E4-58C8-E30BBB20682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522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EFFC5-6F89-3D3F-796A-4EA511086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60C06-7309-2E36-7B26-E3FB8B529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BCDF8-82FA-B1A1-05BA-FF8DF6D258E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8245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29E6-0032-79F0-B8FA-4962CEDDF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F8D7A-A268-E332-9A5C-80FB620C3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1C89B-9B95-CF9B-E0A2-0D49F6A41CB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494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OK! First of</a:t>
            </a:r>
            <a:r>
              <a:rPr lang="en-US" sz="2000" baseline="0" dirty="0">
                <a:latin typeface="Times New Roman" panose="02020603050405020304" pitchFamily="18" charset="0"/>
                <a:cs typeface="Times New Roman" panose="02020603050405020304" pitchFamily="18" charset="0"/>
              </a:rPr>
              <a:t> all, I would like to present outlines of my thesis. </a:t>
            </a:r>
          </a:p>
          <a:p>
            <a:pPr marL="171450" indent="-1714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seminar, I will present</a:t>
            </a:r>
            <a:r>
              <a:rPr lang="en-US" sz="2000" baseline="0" dirty="0">
                <a:latin typeface="Times New Roman" panose="02020603050405020304" pitchFamily="18" charset="0"/>
                <a:cs typeface="Times New Roman" panose="02020603050405020304" pitchFamily="18" charset="0"/>
              </a:rPr>
              <a:t> our thesis as these program. And generally divided by 8 state.</a:t>
            </a:r>
          </a:p>
          <a:p>
            <a:pPr marL="171450" indent="-171450">
              <a:buFont typeface="Arial" panose="020B0604020202020204" pitchFamily="34" charset="0"/>
              <a:buChar char="•"/>
            </a:pPr>
            <a:r>
              <a:rPr lang="en-US" sz="2000" baseline="0" dirty="0">
                <a:latin typeface="Times New Roman" panose="02020603050405020304" pitchFamily="18" charset="0"/>
                <a:cs typeface="Times New Roman" panose="02020603050405020304" pitchFamily="18" charset="0"/>
              </a:rPr>
              <a:t>First stage is the abstract of our thesis.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aseline="0" dirty="0">
                <a:latin typeface="Times New Roman" panose="02020603050405020304" pitchFamily="18" charset="0"/>
                <a:cs typeface="Times New Roman" panose="02020603050405020304" pitchFamily="18" charset="0"/>
              </a:rPr>
              <a:t>Second stage is the Introduction of our thesis.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aseline="0" dirty="0">
                <a:latin typeface="Times New Roman" panose="02020603050405020304" pitchFamily="18" charset="0"/>
                <a:cs typeface="Times New Roman" panose="02020603050405020304" pitchFamily="18" charset="0"/>
              </a:rPr>
              <a:t>Third stage is the Aim of our thesis.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aseline="0" dirty="0">
                <a:latin typeface="Times New Roman" panose="02020603050405020304" pitchFamily="18" charset="0"/>
                <a:cs typeface="Times New Roman" panose="02020603050405020304" pitchFamily="18" charset="0"/>
              </a:rPr>
              <a:t>Fourth stage is the </a:t>
            </a:r>
            <a:r>
              <a:rPr lang="en-US" altLang="en-US" sz="2000" dirty="0">
                <a:latin typeface="Times New Roman" panose="02020603050405020304" pitchFamily="18" charset="0"/>
                <a:cs typeface="Times New Roman" panose="02020603050405020304" pitchFamily="18" charset="0"/>
              </a:rPr>
              <a:t>Objectives of our thesis</a:t>
            </a:r>
            <a:r>
              <a:rPr lang="en-US" sz="2000" baseline="0" dirty="0">
                <a:latin typeface="Times New Roman" panose="02020603050405020304" pitchFamily="18"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aseline="0" dirty="0">
                <a:latin typeface="Times New Roman" panose="02020603050405020304" pitchFamily="18" charset="0"/>
                <a:cs typeface="Times New Roman" panose="02020603050405020304" pitchFamily="18" charset="0"/>
              </a:rPr>
              <a:t>Fifth is the Problem Statement .</a:t>
            </a:r>
          </a:p>
          <a:p>
            <a:pPr marL="171450" indent="-171450">
              <a:buFont typeface="Arial" panose="020B0604020202020204" pitchFamily="34" charset="0"/>
              <a:buChar char="•"/>
            </a:pPr>
            <a:r>
              <a:rPr lang="en-US" sz="2000" baseline="0" dirty="0">
                <a:latin typeface="Times New Roman" panose="02020603050405020304" pitchFamily="18" charset="0"/>
                <a:cs typeface="Times New Roman" panose="02020603050405020304" pitchFamily="18" charset="0"/>
              </a:rPr>
              <a:t>Sixth is the Scope of thesis and background theory.</a:t>
            </a:r>
          </a:p>
          <a:p>
            <a:pPr marL="171450" indent="-171450">
              <a:buFont typeface="Arial" panose="020B0604020202020204" pitchFamily="34" charset="0"/>
              <a:buChar char="•"/>
            </a:pPr>
            <a:r>
              <a:rPr lang="en-US" sz="2000" baseline="0" dirty="0">
                <a:latin typeface="Times New Roman" panose="02020603050405020304" pitchFamily="18" charset="0"/>
                <a:cs typeface="Times New Roman" panose="02020603050405020304" pitchFamily="18" charset="0"/>
              </a:rPr>
              <a:t>Seven is the Implementation.</a:t>
            </a:r>
          </a:p>
          <a:p>
            <a:pPr marL="171450" indent="-171450">
              <a:buFont typeface="Arial" panose="020B0604020202020204" pitchFamily="34" charset="0"/>
              <a:buChar char="•"/>
            </a:pPr>
            <a:r>
              <a:rPr lang="en-US" sz="2000" baseline="0" dirty="0">
                <a:latin typeface="Times New Roman" panose="02020603050405020304" pitchFamily="18" charset="0"/>
                <a:cs typeface="Times New Roman" panose="02020603050405020304" pitchFamily="18" charset="0"/>
              </a:rPr>
              <a:t>Finally, is the conclusion of our thesis.</a:t>
            </a:r>
          </a:p>
          <a:p>
            <a:endParaRPr lang="en-US" dirty="0"/>
          </a:p>
        </p:txBody>
      </p:sp>
    </p:spTree>
    <p:extLst>
      <p:ext uri="{BB962C8B-B14F-4D97-AF65-F5344CB8AC3E}">
        <p14:creationId xmlns:p14="http://schemas.microsoft.com/office/powerpoint/2010/main" val="2478201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3D1B6-F6A6-1D71-086B-063CA314E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AF9AE-DE36-9042-80E9-FD3D1C866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ADDE7-7B61-8DDD-CF90-E8EE988DBEA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335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5373A-233D-A859-521E-039B0145F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F82C8-9696-35CE-3717-0B00BD3E5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E1AE8-7C13-783A-6CB2-4F8F59A9A03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340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7E068-8BFD-661D-7B70-A251594DF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B0965-3468-9F1C-B36F-F68637CA74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76A11-BC3F-BB5A-607E-5AD21374F42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9033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1977-0D69-62AF-C6F7-5E4182687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D1FC9-3C6E-AE40-C86E-EB99D8833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523132-D175-6214-1682-403CCD8A112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018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890CB-E3CA-A5C2-E75B-F684A3DBF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21123-4129-AD74-DBB4-A927C91FA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A53CD2-2870-F3E9-9846-FF86409FEBB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7286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D9E2-C0AF-FC5E-4E34-C5B557C4D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C8C97-5AB6-F8D6-6389-B09112891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B64AB-EE79-8AC8-5925-934C591ECA0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8123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8874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540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6868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5016C-347A-42B6-C09C-E51DDFF0D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93A5A-EC0E-647D-80AF-9FA0E87AD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D15EB8-BB7E-ADBA-8E34-C62F2CF4998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996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this slides, May I present about the abstract of my thesis.</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061119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FC484-6F33-6064-9F91-C11898E8A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2DB73-9EC0-1EDB-FB47-7D64D4184E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FEBC2-9536-921F-B229-7586564F862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4954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4858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EB8-E29A-A6BA-4AD9-524A1236C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C4CB3-3351-F785-E7FB-928AC1BEA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5EBB2-43B2-AF46-FF27-F35FFAC426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4342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2309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1037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Now I would like to present the  introduction of</a:t>
            </a:r>
            <a:r>
              <a:rPr lang="my-MM"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system.</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29280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then I would like to present the  problem statement of</a:t>
            </a:r>
            <a:r>
              <a:rPr lang="my-MM"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system.</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65967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B6462-7C00-AB91-EFBB-A674EBE31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42CD48-D92E-1D8E-B957-C10FCD70CE31}"/>
              </a:ext>
            </a:extLst>
          </p:cNvPr>
          <p:cNvSpPr>
            <a:spLocks noGrp="1" noRot="1" noChangeAspect="1"/>
          </p:cNvSpPr>
          <p:nvPr>
            <p:ph type="sldImg"/>
          </p:nvPr>
        </p:nvSpPr>
        <p:spPr>
          <a:xfrm>
            <a:off x="1147763" y="1233488"/>
            <a:ext cx="4440237" cy="3330575"/>
          </a:xfrm>
        </p:spPr>
      </p:sp>
      <p:sp>
        <p:nvSpPr>
          <p:cNvPr id="3" name="Notes Placeholder 2">
            <a:extLst>
              <a:ext uri="{FF2B5EF4-FFF2-40B4-BE49-F238E27FC236}">
                <a16:creationId xmlns:a16="http://schemas.microsoft.com/office/drawing/2014/main" id="{BD7DCA18-F546-0BA2-4810-77DBB81F3F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then I would like to present the  problem statement of</a:t>
            </a:r>
            <a:r>
              <a:rPr lang="my-MM"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system.</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584649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I would like to present the  Aim of my thesis</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704059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7763" y="1233488"/>
            <a:ext cx="4440237" cy="3330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then I would like to present the  objectives of</a:t>
            </a:r>
            <a:r>
              <a:rPr lang="my-MM"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our thesis.</a:t>
            </a:r>
            <a:r>
              <a:rPr lang="my-MM" sz="1200" b="0" kern="1200" dirty="0">
                <a:solidFill>
                  <a:schemeClr val="tx1"/>
                </a:solidFill>
                <a:effectLst/>
                <a:latin typeface="+mn-lt"/>
                <a:ea typeface="+mn-ea"/>
                <a:cs typeface="+mn-cs"/>
              </a:rPr>
              <a:t> </a:t>
            </a:r>
            <a:endParaRPr lang="en-US" sz="1200" b="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291014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6832A2-424F-4187-A21F-BF7A5A07462F}"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30405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C75451-AA1A-42BE-A369-0819B2B5C712}"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3774666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E296F-5913-4A37-8DB0-B3A724FC77BA}"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3372965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BF21CA-DD93-4BBE-A9AF-676969B0E55A}"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36750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194826-E969-447C-98F1-66AC601D96C3}"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1258567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AA0F0D-8685-498C-A332-25CB1A429593}"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272900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3F7040-835F-4CE8-B0F1-02C3BEB521C1}" type="datetime1">
              <a:rPr lang="en-US" smtClean="0"/>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279390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D084D3-AAEB-4237-99F8-7BCA4C5352E8}" type="datetime1">
              <a:rPr lang="en-US" smtClean="0"/>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1140602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BA9DE7-54B9-4571-9194-7F65068D0E6A}" type="datetime1">
              <a:rPr lang="en-US" smtClean="0"/>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257282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2C8F63-41DC-4DD0-B117-436DB224194D}"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1089079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BC294B-2EE4-43DC-95F7-DC0ECE6071F0}"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47641E-8849-45EB-8804-05B23B34D66F}" type="slidenum">
              <a:rPr lang="en-US" smtClean="0"/>
              <a:t>‹#›</a:t>
            </a:fld>
            <a:endParaRPr lang="en-US"/>
          </a:p>
        </p:txBody>
      </p:sp>
    </p:spTree>
    <p:extLst>
      <p:ext uri="{BB962C8B-B14F-4D97-AF65-F5344CB8AC3E}">
        <p14:creationId xmlns:p14="http://schemas.microsoft.com/office/powerpoint/2010/main" val="84659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B8783-3C47-44CD-A092-15A1EBB0ABBE}" type="datetime1">
              <a:rPr lang="en-US" smtClean="0"/>
              <a:t>2/19/2025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47641E-8849-45EB-8804-05B23B34D66F}" type="slidenum">
              <a:rPr lang="en-US" smtClean="0"/>
              <a:t>‹#›</a:t>
            </a:fld>
            <a:endParaRPr lang="en-US"/>
          </a:p>
        </p:txBody>
      </p:sp>
    </p:spTree>
    <p:extLst>
      <p:ext uri="{BB962C8B-B14F-4D97-AF65-F5344CB8AC3E}">
        <p14:creationId xmlns:p14="http://schemas.microsoft.com/office/powerpoint/2010/main" val="1379074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5.jfi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jpe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jpe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0.tmp"/><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4.tmp"/><Relationship Id="rId5" Type="http://schemas.openxmlformats.org/officeDocument/2006/relationships/image" Target="../media/image13.tmp"/><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8.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1.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package" Target="../embeddings/Microsoft_Visio_Drawing.vsdx"/></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package" Target="../embeddings/Microsoft_Visio_Drawing1.vsdx"/></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package" Target="../embeddings/Microsoft_Visio_Drawing2.vsdx"/></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gif"/><Relationship Id="rId3" Type="http://schemas.microsoft.com/office/2007/relationships/hdphoto" Target="../media/hdphoto1.wdp"/><Relationship Id="rId21" Type="http://schemas.openxmlformats.org/officeDocument/2006/relationships/image" Target="../media/image59.pn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gif"/><Relationship Id="rId2" Type="http://schemas.openxmlformats.org/officeDocument/2006/relationships/image" Target="../media/image1.png"/><Relationship Id="rId16" Type="http://schemas.openxmlformats.org/officeDocument/2006/relationships/image" Target="../media/image54.gif"/><Relationship Id="rId20" Type="http://schemas.openxmlformats.org/officeDocument/2006/relationships/image" Target="../media/image58.gif"/><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62.svg"/><Relationship Id="rId5" Type="http://schemas.openxmlformats.org/officeDocument/2006/relationships/image" Target="../media/image43.svg"/><Relationship Id="rId15" Type="http://schemas.openxmlformats.org/officeDocument/2006/relationships/image" Target="../media/image53.sv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gif"/><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 Id="rId22" Type="http://schemas.openxmlformats.org/officeDocument/2006/relationships/image" Target="../media/image60.sv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58.gif"/><Relationship Id="rId5" Type="http://schemas.openxmlformats.org/officeDocument/2006/relationships/image" Target="../media/image54.gif"/><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58.gif"/><Relationship Id="rId11" Type="http://schemas.openxmlformats.org/officeDocument/2006/relationships/image" Target="../media/image46.png"/><Relationship Id="rId5" Type="http://schemas.openxmlformats.org/officeDocument/2006/relationships/image" Target="../media/image54.gif"/><Relationship Id="rId15" Type="http://schemas.openxmlformats.org/officeDocument/2006/relationships/image" Target="../media/image64.png"/><Relationship Id="rId10" Type="http://schemas.openxmlformats.org/officeDocument/2006/relationships/image" Target="../media/image51.svg"/><Relationship Id="rId4" Type="http://schemas.microsoft.com/office/2007/relationships/hdphoto" Target="../media/hdphoto1.wdp"/><Relationship Id="rId9" Type="http://schemas.openxmlformats.org/officeDocument/2006/relationships/image" Target="../media/image50.png"/><Relationship Id="rId14" Type="http://schemas.openxmlformats.org/officeDocument/2006/relationships/image" Target="../media/image62.svg"/></Relationships>
</file>

<file path=ppt/slides/_rels/slide46.xml.rels><?xml version="1.0" encoding="UTF-8" standalone="yes"?>
<Relationships xmlns="http://schemas.openxmlformats.org/package/2006/relationships"><Relationship Id="rId8" Type="http://schemas.openxmlformats.org/officeDocument/2006/relationships/image" Target="../media/image57.gif"/><Relationship Id="rId3" Type="http://schemas.openxmlformats.org/officeDocument/2006/relationships/image" Target="../media/image64.png"/><Relationship Id="rId7" Type="http://schemas.openxmlformats.org/officeDocument/2006/relationships/image" Target="../media/image58.gif"/><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54.gif"/><Relationship Id="rId5" Type="http://schemas.microsoft.com/office/2007/relationships/hdphoto" Target="../media/hdphoto1.wdp"/><Relationship Id="rId10" Type="http://schemas.openxmlformats.org/officeDocument/2006/relationships/image" Target="../media/image55.gif"/><Relationship Id="rId4" Type="http://schemas.openxmlformats.org/officeDocument/2006/relationships/image" Target="../media/image1.png"/><Relationship Id="rId9" Type="http://schemas.openxmlformats.org/officeDocument/2006/relationships/image" Target="../media/image56.gif"/></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20.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30.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40.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education.nationalgeographic.org/resource/geographic-information-system-gis/" TargetMode="External"/><Relationship Id="rId5" Type="http://schemas.openxmlformats.org/officeDocument/2006/relationships/hyperlink" Target="http://codefiner.com/post/mb-tiles-specification-1-2-a-comprehensive-guide" TargetMode="External"/><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9" name="Picture 9" descr="DSA"/>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3815953" y="1937147"/>
            <a:ext cx="1537097" cy="1600200"/>
          </a:xfrm>
          <a:prstGeom prst="rect">
            <a:avLst/>
          </a:prstGeom>
          <a:ln>
            <a:noFill/>
          </a:ln>
          <a:effectLst>
            <a:outerShdw blurRad="190500" algn="tl" rotWithShape="0">
              <a:srgbClr val="000000">
                <a:alpha val="70000"/>
              </a:srgbClr>
            </a:outerShdw>
          </a:effectLst>
        </p:spPr>
      </p:pic>
      <p:sp>
        <p:nvSpPr>
          <p:cNvPr id="5124" name="Text Box 8"/>
          <p:cNvSpPr txBox="1">
            <a:spLocks noChangeArrowheads="1"/>
          </p:cNvSpPr>
          <p:nvPr/>
        </p:nvSpPr>
        <p:spPr bwMode="auto">
          <a:xfrm>
            <a:off x="51434" y="3814346"/>
            <a:ext cx="9012993" cy="1133965"/>
          </a:xfrm>
          <a:prstGeom prst="rect">
            <a:avLst/>
          </a:prstGeom>
          <a:solidFill>
            <a:srgbClr val="0070C0"/>
          </a:solidFill>
          <a:ln w="9525">
            <a:noFill/>
            <a:miter lim="800000"/>
            <a:headEnd/>
            <a:tailEnd/>
          </a:ln>
        </p:spPr>
        <p:txBody>
          <a:bodyPr wrap="square" anchor="ctr">
            <a:spAutoFit/>
          </a:bodyPr>
          <a:lstStyle/>
          <a:p>
            <a:pPr algn="ctr" eaLnBrk="1" hangingPunct="1">
              <a:lnSpc>
                <a:spcPct val="150000"/>
              </a:lnSpc>
              <a:defRPr/>
            </a:pPr>
            <a:r>
              <a:rPr lang="en-US" sz="2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M.C.Sc</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(21</a:t>
            </a:r>
            <a:r>
              <a:rPr lang="en-US" sz="2400" b="1" baseline="300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Batch) Computer Science</a:t>
            </a:r>
          </a:p>
          <a:p>
            <a:pPr algn="ctr" eaLnBrk="1" hangingPunct="1">
              <a:lnSpc>
                <a:spcPct val="150000"/>
              </a:lnSpc>
              <a:defRPr/>
            </a:pP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COMPUTER SCIENCE</a:t>
            </a:r>
          </a:p>
        </p:txBody>
      </p:sp>
      <p:sp>
        <p:nvSpPr>
          <p:cNvPr id="3" name="TextBox 2">
            <a:extLst>
              <a:ext uri="{FF2B5EF4-FFF2-40B4-BE49-F238E27FC236}">
                <a16:creationId xmlns:a16="http://schemas.microsoft.com/office/drawing/2014/main" id="{370AA35E-75A8-47D8-971E-601C76C2707A}"/>
              </a:ext>
            </a:extLst>
          </p:cNvPr>
          <p:cNvSpPr txBox="1"/>
          <p:nvPr/>
        </p:nvSpPr>
        <p:spPr>
          <a:xfrm>
            <a:off x="79571" y="1027033"/>
            <a:ext cx="8933423" cy="646331"/>
          </a:xfrm>
          <a:prstGeom prst="rect">
            <a:avLst/>
          </a:prstGeom>
          <a:noFill/>
        </p:spPr>
        <p:txBody>
          <a:bodyPr wrap="square" rtlCol="0">
            <a:spAutoFit/>
          </a:bodyPr>
          <a:lstStyle/>
          <a:p>
            <a:pPr algn="ctr"/>
            <a:r>
              <a:rPr lang="en-US" sz="36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DEFENCE </a:t>
            </a: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SERVICES ACADEMY</a:t>
            </a:r>
          </a:p>
        </p:txBody>
      </p:sp>
      <p:sp>
        <p:nvSpPr>
          <p:cNvPr id="5" name="Rectangle 4">
            <a:extLst>
              <a:ext uri="{FF2B5EF4-FFF2-40B4-BE49-F238E27FC236}">
                <a16:creationId xmlns:a16="http://schemas.microsoft.com/office/drawing/2014/main" id="{4752BE5E-A279-42AD-B9DE-F2E532754215}"/>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1">
            <a:extLst>
              <a:ext uri="{FF2B5EF4-FFF2-40B4-BE49-F238E27FC236}">
                <a16:creationId xmlns:a16="http://schemas.microsoft.com/office/drawing/2014/main" id="{AEFAF940-D318-262B-BC09-2F83136C51BC}"/>
              </a:ext>
            </a:extLst>
          </p:cNvPr>
          <p:cNvSpPr txBox="1">
            <a:spLocks/>
          </p:cNvSpPr>
          <p:nvPr/>
        </p:nvSpPr>
        <p:spPr>
          <a:xfrm>
            <a:off x="7110338" y="6199386"/>
            <a:ext cx="1902656" cy="28472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600" b="1" dirty="0" err="1">
                <a:solidFill>
                  <a:schemeClr val="tx1"/>
                </a:solidFill>
                <a:latin typeface="Times New Roman" panose="02020603050405020304" pitchFamily="18" charset="0"/>
                <a:cs typeface="Times New Roman" panose="02020603050405020304" pitchFamily="18" charset="0"/>
              </a:rPr>
              <a:t>Pyin</a:t>
            </a:r>
            <a:r>
              <a:rPr lang="en-US" sz="1600" b="1" dirty="0">
                <a:solidFill>
                  <a:schemeClr val="tx1"/>
                </a:solidFill>
                <a:latin typeface="Times New Roman" panose="02020603050405020304" pitchFamily="18" charset="0"/>
                <a:cs typeface="Times New Roman" panose="02020603050405020304" pitchFamily="18" charset="0"/>
              </a:rPr>
              <a:t> Oo Lwin</a:t>
            </a:r>
            <a:endParaRPr lang="ru-RU" sz="1600" b="1" dirty="0">
              <a:solidFill>
                <a:schemeClr val="tx1"/>
              </a:solidFill>
              <a:latin typeface="Times New Roman" panose="02020603050405020304" pitchFamily="18" charset="0"/>
              <a:cs typeface="Times New Roman" panose="02020603050405020304" pitchFamily="18" charset="0"/>
            </a:endParaRPr>
          </a:p>
        </p:txBody>
      </p:sp>
      <p:sp>
        <p:nvSpPr>
          <p:cNvPr id="8" name="Date Placeholder 1">
            <a:extLst>
              <a:ext uri="{FF2B5EF4-FFF2-40B4-BE49-F238E27FC236}">
                <a16:creationId xmlns:a16="http://schemas.microsoft.com/office/drawing/2014/main" id="{EDA1BA28-0FBD-4C0C-8A77-E4E21754CDCD}"/>
              </a:ext>
            </a:extLst>
          </p:cNvPr>
          <p:cNvSpPr txBox="1">
            <a:spLocks/>
          </p:cNvSpPr>
          <p:nvPr/>
        </p:nvSpPr>
        <p:spPr>
          <a:xfrm>
            <a:off x="498523" y="6199386"/>
            <a:ext cx="1902656" cy="284724"/>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600" b="1">
                <a:solidFill>
                  <a:schemeClr val="tx1"/>
                </a:solidFill>
                <a:latin typeface="Times New Roman" panose="02020603050405020304" pitchFamily="18" charset="0"/>
                <a:cs typeface="Times New Roman" panose="02020603050405020304" pitchFamily="18" charset="0"/>
              </a:rPr>
              <a:t>18.02.2025</a:t>
            </a:r>
            <a:endParaRPr lang="ru-RU"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673A5684-9744-4495-984A-4D5FED0ABD6D}"/>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Background Theory</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43043" y="801695"/>
            <a:ext cx="8629778" cy="4807535"/>
          </a:xfrm>
          <a:prstGeom prst="rect">
            <a:avLst/>
          </a:prstGeom>
          <a:noFill/>
          <a:ln w="9525">
            <a:noFill/>
            <a:miter lim="800000"/>
            <a:headEnd/>
            <a:tailEnd/>
          </a:ln>
        </p:spPr>
        <p:txBody>
          <a:bodyPr wrap="square">
            <a:spAutoFit/>
          </a:bodyPr>
          <a:lstStyle/>
          <a:p>
            <a:pPr marL="800100" indent="-514350" algn="just">
              <a:lnSpc>
                <a:spcPct val="150000"/>
              </a:lnSpc>
              <a:spcBef>
                <a:spcPct val="0"/>
              </a:spcBef>
              <a:spcAft>
                <a:spcPts val="600"/>
              </a:spcAft>
              <a:buFont typeface="Wingdings" panose="05000000000000000000" pitchFamily="2" charset="2"/>
              <a:buChar char="q"/>
            </a:pPr>
            <a:r>
              <a:rPr lang="en-US" altLang="en-US" sz="2000" dirty="0">
                <a:solidFill>
                  <a:srgbClr val="000000"/>
                </a:solidFill>
                <a:latin typeface="Times New Roman" panose="02020603050405020304" pitchFamily="18" charset="0"/>
                <a:cs typeface="Times New Roman" panose="02020603050405020304" pitchFamily="18" charset="0"/>
              </a:rPr>
              <a:t>Flutter</a:t>
            </a:r>
          </a:p>
          <a:p>
            <a:pPr marL="800100" indent="-514350" algn="just">
              <a:lnSpc>
                <a:spcPct val="150000"/>
              </a:lnSpc>
              <a:spcBef>
                <a:spcPct val="0"/>
              </a:spcBef>
              <a:spcAft>
                <a:spcPts val="600"/>
              </a:spcAft>
              <a:buFont typeface="Wingdings" panose="05000000000000000000" pitchFamily="2" charset="2"/>
              <a:buChar char="q"/>
            </a:pPr>
            <a:r>
              <a:rPr lang="en-US" sz="2000" dirty="0">
                <a:latin typeface="Times New Roman" panose="02020603050405020304" pitchFamily="18" charset="0"/>
                <a:ea typeface="Calibri" panose="020F0502020204030204" pitchFamily="34" charset="0"/>
                <a:cs typeface="Times New Roman" panose="02020603050405020304" pitchFamily="18" charset="0"/>
              </a:rPr>
              <a:t>Geospatial Information Systems (</a:t>
            </a:r>
            <a:r>
              <a:rPr lang="en-US" altLang="en-US" sz="2000" dirty="0">
                <a:solidFill>
                  <a:srgbClr val="000000"/>
                </a:solidFill>
                <a:latin typeface="Times New Roman" panose="02020603050405020304" pitchFamily="18" charset="0"/>
                <a:cs typeface="Times New Roman" panose="02020603050405020304" pitchFamily="18" charset="0"/>
              </a:rPr>
              <a:t>GIS)</a:t>
            </a:r>
            <a:endParaRPr lang="en-US" altLang="en-US" sz="2000" dirty="0">
              <a:latin typeface="Times New Roman" panose="02020603050405020304" pitchFamily="18" charset="0"/>
              <a:cs typeface="Times New Roman" panose="02020603050405020304" pitchFamily="18" charset="0"/>
            </a:endParaRPr>
          </a:p>
          <a:p>
            <a:pPr marL="800100" indent="-514350" algn="just">
              <a:lnSpc>
                <a:spcPct val="150000"/>
              </a:lnSpc>
              <a:buFont typeface="Wingdings"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Military Grid Reference System (MGRS)</a:t>
            </a:r>
          </a:p>
          <a:p>
            <a:pPr marL="800100" indent="-514350" algn="just">
              <a:lnSpc>
                <a:spcPct val="150000"/>
              </a:lnSpc>
              <a:buFont typeface="Wingdings" pitchFamily="2" charset="2"/>
              <a:buChar char="q"/>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Map Caching for Online and Offline Use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00100" indent="-514350" algn="just">
              <a:lnSpc>
                <a:spcPct val="150000"/>
              </a:lnSpc>
              <a:buFont typeface="Wingdings"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Latitude/L</a:t>
            </a:r>
            <a:r>
              <a:rPr lang="en-US" sz="2000" dirty="0">
                <a:latin typeface="Times New Roman" panose="02020603050405020304" pitchFamily="18" charset="0"/>
                <a:ea typeface="Calibri" panose="020F0502020204030204" pitchFamily="34" charset="0"/>
                <a:cs typeface="Times New Roman" panose="02020603050405020304" pitchFamily="18" charset="0"/>
              </a:rPr>
              <a:t>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ngitude to MGRS Conversion</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800100" indent="-514350" algn="just">
              <a:lnSpc>
                <a:spcPct val="150000"/>
              </a:lnSpc>
              <a:buFont typeface="Wingdings"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Tactical Decision Support System (TDSS)</a:t>
            </a:r>
          </a:p>
          <a:p>
            <a:pPr marL="800100" indent="-514350" algn="just">
              <a:lnSpc>
                <a:spcPct val="150000"/>
              </a:lnSpc>
              <a:buFont typeface="Wingdings" pitchFamily="2" charset="2"/>
              <a:buChar char="q"/>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Find Suitable Weapons Using Euclidean Distance</a:t>
            </a:r>
          </a:p>
          <a:p>
            <a:pPr marL="800100" indent="-514350" algn="just">
              <a:lnSpc>
                <a:spcPct val="150000"/>
              </a:lnSpc>
              <a:buFont typeface="Wingdings" pitchFamily="2" charset="2"/>
              <a:buChar char="q"/>
            </a:pPr>
            <a:r>
              <a:rPr lang="en-US" sz="2000" kern="0" dirty="0">
                <a:latin typeface="Times New Roman" panose="02020603050405020304" pitchFamily="18" charset="0"/>
                <a:ea typeface="Calibri" panose="020F0502020204030204" pitchFamily="34" charset="0"/>
                <a:cs typeface="Myanmar Text" panose="020B0502040204020203" pitchFamily="34" charset="0"/>
              </a:rPr>
              <a:t>A* Algorithm and Barrier Avoidance</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 </a:t>
            </a:r>
          </a:p>
          <a:p>
            <a:pPr marL="800100" indent="-514350" algn="just">
              <a:lnSpc>
                <a:spcPct val="150000"/>
              </a:lnSpc>
              <a:buFont typeface="Wingdings" pitchFamily="2" charset="2"/>
              <a:buChar char="q"/>
            </a:pPr>
            <a:r>
              <a:rPr lang="en-US" sz="2000" kern="0" dirty="0">
                <a:latin typeface="Times New Roman" panose="02020603050405020304" pitchFamily="18" charset="0"/>
                <a:ea typeface="Calibri" panose="020F0502020204030204" pitchFamily="34" charset="0"/>
                <a:cs typeface="Myanmar Text" panose="020B0502040204020203" pitchFamily="34" charset="0"/>
              </a:rPr>
              <a:t>Heuristic Function</a:t>
            </a:r>
          </a:p>
          <a:p>
            <a:pPr marL="800100" indent="-514350" algn="just">
              <a:lnSpc>
                <a:spcPct val="150000"/>
              </a:lnSpc>
              <a:buFont typeface="Wingdings" pitchFamily="2" charset="2"/>
              <a:buChar char="q"/>
            </a:pPr>
            <a:r>
              <a:rPr lang="en-US" sz="2000" kern="0" dirty="0">
                <a:latin typeface="Times New Roman" panose="02020603050405020304" pitchFamily="18" charset="0"/>
                <a:ea typeface="Calibri" panose="020F0502020204030204" pitchFamily="34" charset="0"/>
                <a:cs typeface="Myanmar Text" panose="020B0502040204020203" pitchFamily="34" charset="0"/>
              </a:rPr>
              <a:t>Lanchester’s Square Law for decision making Feedback</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9851D8B5-9536-4534-B6FA-A695AEC0EB7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2C88DE6B-4B8A-4D3C-8CCC-8FE8BF1EC01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F315F252-5082-4A32-AD36-712ADA27549D}"/>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10</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53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8E4E2-4844-4D25-758D-B0CA95328B69}"/>
            </a:ext>
          </a:extLst>
        </p:cNvPr>
        <p:cNvGrpSpPr/>
        <p:nvPr/>
      </p:nvGrpSpPr>
      <p:grpSpPr>
        <a:xfrm>
          <a:off x="0" y="0"/>
          <a:ext cx="0" cy="0"/>
          <a:chOff x="0" y="0"/>
          <a:chExt cx="0" cy="0"/>
        </a:xfrm>
      </p:grpSpPr>
      <p:sp>
        <p:nvSpPr>
          <p:cNvPr id="12" name="Rectangle 3">
            <a:extLst>
              <a:ext uri="{FF2B5EF4-FFF2-40B4-BE49-F238E27FC236}">
                <a16:creationId xmlns:a16="http://schemas.microsoft.com/office/drawing/2014/main" id="{ED0D9C1E-0B29-057E-323F-3F04F614D62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Flutter</a:t>
            </a:r>
            <a:endParaRPr lang="en-US" sz="2800" b="1" dirty="0">
              <a:solidFill>
                <a:schemeClr val="bg1"/>
              </a:solidFill>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6CCD2CDC-3E85-ACEC-C427-397DDC71ABEA}"/>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E7081E20-B073-F0D8-FD4D-BD7A5A036FF8}"/>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685800" indent="-514350" algn="just">
              <a:lnSpc>
                <a:spcPct val="150000"/>
              </a:lnSpc>
              <a:buFont typeface="Wingdings" panose="05000000000000000000" pitchFamily="2" charset="2"/>
              <a:buChar char="v"/>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D3DEC047-8F0D-6115-90EB-60728D7F477E}"/>
              </a:ext>
            </a:extLst>
          </p:cNvPr>
          <p:cNvSpPr>
            <a:spLocks noChangeArrowheads="1"/>
          </p:cNvSpPr>
          <p:nvPr/>
        </p:nvSpPr>
        <p:spPr bwMode="auto">
          <a:xfrm>
            <a:off x="346842" y="736665"/>
            <a:ext cx="8629778" cy="4653646"/>
          </a:xfrm>
          <a:prstGeom prst="rect">
            <a:avLst/>
          </a:prstGeom>
          <a:noFill/>
          <a:ln w="9525">
            <a:noFill/>
            <a:miter lim="800000"/>
            <a:headEnd/>
            <a:tailEnd/>
          </a:ln>
        </p:spPr>
        <p:txBody>
          <a:bodyPr wrap="square">
            <a:spAutoFit/>
          </a:bodyPr>
          <a:lstStyle/>
          <a:p>
            <a:pPr marL="342900" marR="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Flutter is an open-source UI software development kit created by Google that enables developers to build natively compiled applications for mobile, web, and desktop from a single codebase. </a:t>
            </a:r>
          </a:p>
          <a:p>
            <a:pPr marL="342900" marR="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Initially developed for Android and iOS app development, Flutter has quickly gained popularity due to its performance, flexibility, and ease of use. </a:t>
            </a:r>
          </a:p>
          <a:p>
            <a:pPr marL="342900" marR="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Flutter uses the Dart programming language, which is optimized for fast development and high performance. </a:t>
            </a:r>
          </a:p>
          <a:p>
            <a:pPr marL="342900" marR="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The framework’s standout feature is its ability to compile directly to native code, allowing it to offer performance similar to that of native Android applications.</a:t>
            </a:r>
            <a:endParaRPr lang="en-US" sz="2000" dirty="0">
              <a:latin typeface="Times New Roman" panose="02020603050405020304" pitchFamily="18" charset="0"/>
              <a:ea typeface="Calibri" panose="020F0502020204030204" pitchFamily="34" charset="0"/>
            </a:endParaRPr>
          </a:p>
        </p:txBody>
      </p:sp>
      <p:pic>
        <p:nvPicPr>
          <p:cNvPr id="13" name="Picture 9" descr="DSA">
            <a:extLst>
              <a:ext uri="{FF2B5EF4-FFF2-40B4-BE49-F238E27FC236}">
                <a16:creationId xmlns:a16="http://schemas.microsoft.com/office/drawing/2014/main" id="{820CA0C0-2A0E-CE3C-67B5-3EA46B74FDB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47DEEA83-2814-30C2-C6B2-BFFC6A1CE2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6" name="Slide Number Placeholder 1">
            <a:extLst>
              <a:ext uri="{FF2B5EF4-FFF2-40B4-BE49-F238E27FC236}">
                <a16:creationId xmlns:a16="http://schemas.microsoft.com/office/drawing/2014/main" id="{D7AFA536-7105-F01D-A8B1-77A99755D74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11</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6179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A80188B6-5B08-44C6-8C70-ACACA9C4598A}"/>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Geospatial Information Systems (GIS)</a:t>
            </a:r>
            <a:endParaRPr lang="en-US" sz="2800" b="1" dirty="0">
              <a:solidFill>
                <a:schemeClr val="bg1"/>
              </a:solidFill>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685800" indent="-514350" algn="just">
              <a:lnSpc>
                <a:spcPct val="150000"/>
              </a:lnSpc>
              <a:buFont typeface="Wingdings" panose="05000000000000000000" pitchFamily="2" charset="2"/>
              <a:buChar char="v"/>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3268652"/>
          </a:xfrm>
          <a:prstGeom prst="rect">
            <a:avLst/>
          </a:prstGeom>
          <a:noFill/>
          <a:ln w="9525">
            <a:noFill/>
            <a:miter lim="800000"/>
            <a:headEnd/>
            <a:tailEnd/>
          </a:ln>
        </p:spPr>
        <p:txBody>
          <a:bodyPr wrap="square">
            <a:spAutoFit/>
          </a:bodyPr>
          <a:lstStyle/>
          <a:p>
            <a:pPr marL="34290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rPr>
              <a:t>Geospatial Information Systems (GIS) represent a pivotal technology in the realm of spatial data management and analysis. </a:t>
            </a:r>
          </a:p>
          <a:p>
            <a:pPr marL="34290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rPr>
              <a:t>GIS integrates hardware, software, and data for capturing, managing, analyzing, and displaying all forms of geographically referenced information. </a:t>
            </a:r>
          </a:p>
          <a:p>
            <a:pPr marL="34290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rPr>
              <a:t>This technology has become indispensable across various disciplines, including urban planning, environmental management, logistics, epidemiology, natural resource management, and of course, military operations.</a:t>
            </a:r>
            <a:endParaRPr lang="en-US" sz="2000" dirty="0">
              <a:latin typeface="Times New Roman" panose="02020603050405020304" pitchFamily="18" charset="0"/>
              <a:ea typeface="Calibri" panose="020F0502020204030204" pitchFamily="34" charset="0"/>
            </a:endParaRPr>
          </a:p>
        </p:txBody>
      </p:sp>
      <p:pic>
        <p:nvPicPr>
          <p:cNvPr id="13" name="Picture 9" descr="DSA">
            <a:extLst>
              <a:ext uri="{FF2B5EF4-FFF2-40B4-BE49-F238E27FC236}">
                <a16:creationId xmlns:a16="http://schemas.microsoft.com/office/drawing/2014/main" id="{93490DEB-1255-4C65-8110-16AC8A5DAF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D9319819-3D58-487E-9419-7718D848D79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7D41030C-95AF-463A-9DD4-A33418C8C80B}"/>
              </a:ext>
            </a:extLst>
          </p:cNvPr>
          <p:cNvPicPr/>
          <p:nvPr/>
        </p:nvPicPr>
        <p:blipFill rotWithShape="1">
          <a:blip r:embed="rId5">
            <a:extLst>
              <a:ext uri="{28A0092B-C50C-407E-A947-70E740481C1C}">
                <a14:useLocalDpi xmlns:a14="http://schemas.microsoft.com/office/drawing/2010/main" val="0"/>
              </a:ext>
            </a:extLst>
          </a:blip>
          <a:srcRect b="5847"/>
          <a:stretch/>
        </p:blipFill>
        <p:spPr bwMode="auto">
          <a:xfrm>
            <a:off x="2279661" y="4005317"/>
            <a:ext cx="3674821" cy="2629290"/>
          </a:xfrm>
          <a:prstGeom prst="rect">
            <a:avLst/>
          </a:prstGeom>
          <a:noFill/>
          <a:ln w="19050"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16" name="Slide Number Placeholder 1">
            <a:extLst>
              <a:ext uri="{FF2B5EF4-FFF2-40B4-BE49-F238E27FC236}">
                <a16:creationId xmlns:a16="http://schemas.microsoft.com/office/drawing/2014/main" id="{68A82954-264B-4852-A078-F1F7BEF6FBC2}"/>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12</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810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2D0D9BC-B0FB-4B86-8AF2-FE292A9BF51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Map Caching for Online and Offline Use</a:t>
            </a:r>
            <a:endParaRPr lang="en-US" sz="2800" b="1" dirty="0">
              <a:solidFill>
                <a:schemeClr val="bg1"/>
              </a:solidFill>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25D1731-3677-4935-A564-7099A0F76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664" y="2592609"/>
            <a:ext cx="3835398" cy="4099402"/>
          </a:xfrm>
          <a:prstGeom prst="rect">
            <a:avLst/>
          </a:prstGeom>
          <a:ln w="34925">
            <a:solidFill>
              <a:schemeClr val="accent1"/>
            </a:solidFill>
          </a:ln>
        </p:spPr>
      </p:pic>
      <p:sp>
        <p:nvSpPr>
          <p:cNvPr id="4" name="Rectangle 3">
            <a:extLst>
              <a:ext uri="{FF2B5EF4-FFF2-40B4-BE49-F238E27FC236}">
                <a16:creationId xmlns:a16="http://schemas.microsoft.com/office/drawing/2014/main" id="{D8F988C4-7CD0-DB3E-EECC-4C37289BB49C}"/>
              </a:ext>
            </a:extLst>
          </p:cNvPr>
          <p:cNvSpPr>
            <a:spLocks noChangeArrowheads="1"/>
          </p:cNvSpPr>
          <p:nvPr/>
        </p:nvSpPr>
        <p:spPr bwMode="auto">
          <a:xfrm>
            <a:off x="257111" y="810500"/>
            <a:ext cx="8629778" cy="1421992"/>
          </a:xfrm>
          <a:prstGeom prst="rect">
            <a:avLst/>
          </a:prstGeom>
          <a:noFill/>
          <a:ln w="9525">
            <a:noFill/>
            <a:miter lim="800000"/>
            <a:headEnd/>
            <a:tailEnd/>
          </a:ln>
        </p:spPr>
        <p:txBody>
          <a:bodyPr wrap="square">
            <a:spAutoFit/>
          </a:bodyPr>
          <a:lstStyle/>
          <a:p>
            <a:pPr marL="342900" marR="0"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Myanmar3"/>
              </a:rPr>
              <a:t>A caching mechanism can be employed to locally store map tiles once they are download, enabling the system to use these cached resources when connectivity is lost.</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9155882A-BD85-4963-BBFF-390C641CA91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41EB5A01-FE32-4010-BB1E-A68A043766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0AB8D7D9-F2F5-4882-A303-77DD006AB304}"/>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13</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97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6384-F406-8B6B-4F04-25804436D154}"/>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079707D9-8384-4557-9BB2-CDE3E67EE52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Map Caching for Online and Offline Use (</a:t>
            </a:r>
            <a:r>
              <a:rPr lang="en-US" altLang="en-US" sz="2800" b="1" dirty="0">
                <a:solidFill>
                  <a:schemeClr val="bg1"/>
                </a:solidFill>
                <a:latin typeface="Times New Roman" panose="02020603050405020304" pitchFamily="18" charset="0"/>
                <a:cs typeface="Times New Roman" panose="02020603050405020304" pitchFamily="18" charset="0"/>
              </a:rPr>
              <a:t>Cont’d)</a:t>
            </a:r>
            <a:endParaRPr lang="en-US" sz="28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FE1F2D64-08F1-E4E4-7E1B-71C5A324D5DF}"/>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DF3275B-881D-CE07-9351-E243DE3B4E04}"/>
              </a:ext>
            </a:extLst>
          </p:cNvPr>
          <p:cNvSpPr>
            <a:spLocks noChangeArrowheads="1"/>
          </p:cNvSpPr>
          <p:nvPr/>
        </p:nvSpPr>
        <p:spPr bwMode="auto">
          <a:xfrm>
            <a:off x="257111" y="810500"/>
            <a:ext cx="8629778" cy="2980624"/>
          </a:xfrm>
          <a:prstGeom prst="rect">
            <a:avLst/>
          </a:prstGeom>
          <a:noFill/>
          <a:ln w="9525">
            <a:noFill/>
            <a:miter lim="800000"/>
            <a:headEnd/>
            <a:tailEnd/>
          </a:ln>
        </p:spPr>
        <p:txBody>
          <a:bodyPr wrap="square">
            <a:spAutoFit/>
          </a:bodyPr>
          <a:lstStyle/>
          <a:p>
            <a:pPr marL="342900" marR="0" indent="-342900" algn="just">
              <a:lnSpc>
                <a:spcPct val="150000"/>
              </a:lnSpc>
              <a:spcBef>
                <a:spcPts val="0"/>
              </a:spcBef>
              <a:spcAft>
                <a:spcPts val="0"/>
              </a:spcAft>
              <a:buFont typeface="Wingdings" panose="05000000000000000000" pitchFamily="2" charset="2"/>
              <a:buChar char="q"/>
            </a:pPr>
            <a:r>
              <a:rPr lang="en-US" sz="2400" b="1" dirty="0">
                <a:effectLst/>
                <a:latin typeface="Times New Roman" panose="02020603050405020304" pitchFamily="18" charset="0"/>
                <a:ea typeface="Calibri" panose="020F0502020204030204" pitchFamily="34" charset="0"/>
                <a:cs typeface="Myanmar3"/>
              </a:rPr>
              <a:t>Procedure of map tiles cache solution</a:t>
            </a:r>
          </a:p>
          <a:p>
            <a:pPr marL="342900" marR="0" indent="-342900" algn="just">
              <a:lnSpc>
                <a:spcPct val="150000"/>
              </a:lnSpc>
              <a:spcBef>
                <a:spcPts val="0"/>
              </a:spcBef>
              <a:spcAft>
                <a:spcPts val="0"/>
              </a:spcAft>
              <a:buFont typeface="Wingdings" panose="05000000000000000000" pitchFamily="2" charset="2"/>
              <a:buChar char="v"/>
            </a:pPr>
            <a:r>
              <a:rPr lang="en-US" altLang="en-US" sz="2000" dirty="0">
                <a:solidFill>
                  <a:srgbClr val="000000"/>
                </a:solidFill>
                <a:latin typeface="Times New Roman" panose="02020603050405020304" pitchFamily="18" charset="0"/>
                <a:cs typeface="Times New Roman" panose="02020603050405020304" pitchFamily="18" charset="0"/>
              </a:rPr>
              <a:t>Tiles Provider Customization (</a:t>
            </a:r>
            <a:r>
              <a:rPr lang="en-US" altLang="en-US" sz="2000" dirty="0" err="1">
                <a:solidFill>
                  <a:srgbClr val="000000"/>
                </a:solidFill>
                <a:latin typeface="Times New Roman" panose="02020603050405020304" pitchFamily="18" charset="0"/>
                <a:cs typeface="Times New Roman" panose="02020603050405020304" pitchFamily="18" charset="0"/>
              </a:rPr>
              <a:t>getImage</a:t>
            </a:r>
            <a:r>
              <a:rPr lang="en-US" altLang="en-US" sz="2000" dirty="0">
                <a:solidFill>
                  <a:srgbClr val="000000"/>
                </a:solidFill>
                <a:latin typeface="Times New Roman" panose="02020603050405020304" pitchFamily="18" charset="0"/>
                <a:cs typeface="Times New Roman" panose="02020603050405020304" pitchFamily="18" charset="0"/>
              </a:rPr>
              <a:t>)</a:t>
            </a:r>
          </a:p>
          <a:p>
            <a:pPr marL="342900" marR="0" indent="-342900" algn="just">
              <a:lnSpc>
                <a:spcPct val="150000"/>
              </a:lnSpc>
              <a:spcBef>
                <a:spcPts val="0"/>
              </a:spcBef>
              <a:spcAft>
                <a:spcPts val="0"/>
              </a:spcAft>
              <a:buFont typeface="Wingdings" panose="05000000000000000000" pitchFamily="2" charset="2"/>
              <a:buChar char="v"/>
            </a:pPr>
            <a:r>
              <a:rPr lang="en-US" altLang="en-US" sz="2000" dirty="0">
                <a:solidFill>
                  <a:srgbClr val="000000"/>
                </a:solidFill>
                <a:latin typeface="Times New Roman" panose="02020603050405020304" pitchFamily="18" charset="0"/>
                <a:cs typeface="Times New Roman" panose="02020603050405020304" pitchFamily="18" charset="0"/>
              </a:rPr>
              <a:t>Dynamic URL Generation (</a:t>
            </a:r>
            <a:r>
              <a:rPr lang="en-US" altLang="en-US" sz="2000" dirty="0" err="1">
                <a:solidFill>
                  <a:srgbClr val="000000"/>
                </a:solidFill>
                <a:latin typeface="Times New Roman" panose="02020603050405020304" pitchFamily="18" charset="0"/>
                <a:cs typeface="Times New Roman" panose="02020603050405020304" pitchFamily="18" charset="0"/>
              </a:rPr>
              <a:t>getTileUrl</a:t>
            </a:r>
            <a:r>
              <a:rPr lang="en-US" altLang="en-US" sz="2000" dirty="0">
                <a:solidFill>
                  <a:srgbClr val="000000"/>
                </a:solidFill>
                <a:latin typeface="Times New Roman" panose="02020603050405020304" pitchFamily="18" charset="0"/>
                <a:cs typeface="Times New Roman" panose="02020603050405020304" pitchFamily="18" charset="0"/>
              </a:rPr>
              <a:t>)</a:t>
            </a:r>
          </a:p>
          <a:p>
            <a:pPr marL="342900" marR="0" indent="-342900" algn="just">
              <a:lnSpc>
                <a:spcPct val="150000"/>
              </a:lnSpc>
              <a:spcBef>
                <a:spcPts val="0"/>
              </a:spcBef>
              <a:spcAft>
                <a:spcPts val="0"/>
              </a:spcAft>
              <a:buFont typeface="Wingdings" panose="05000000000000000000" pitchFamily="2" charset="2"/>
              <a:buChar char="v"/>
            </a:pPr>
            <a:r>
              <a:rPr lang="en-US" altLang="en-US" sz="2000" dirty="0">
                <a:solidFill>
                  <a:srgbClr val="000000"/>
                </a:solidFill>
                <a:latin typeface="Times New Roman" panose="02020603050405020304" pitchFamily="18" charset="0"/>
                <a:cs typeface="Times New Roman" panose="02020603050405020304" pitchFamily="18" charset="0"/>
              </a:rPr>
              <a:t>Custom Image Provider (</a:t>
            </a:r>
            <a:r>
              <a:rPr lang="en-US" altLang="en-US" sz="2000" dirty="0" err="1">
                <a:solidFill>
                  <a:srgbClr val="000000"/>
                </a:solidFill>
                <a:latin typeface="Times New Roman" panose="02020603050405020304" pitchFamily="18" charset="0"/>
                <a:cs typeface="Times New Roman" panose="02020603050405020304" pitchFamily="18" charset="0"/>
              </a:rPr>
              <a:t>loadImage</a:t>
            </a:r>
            <a:r>
              <a:rPr lang="en-US" altLang="en-US" sz="2000" dirty="0">
                <a:solidFill>
                  <a:srgbClr val="000000"/>
                </a:solidFill>
                <a:latin typeface="Times New Roman" panose="02020603050405020304" pitchFamily="18" charset="0"/>
                <a:cs typeface="Times New Roman" panose="02020603050405020304" pitchFamily="18" charset="0"/>
              </a:rPr>
              <a:t> or _</a:t>
            </a:r>
            <a:r>
              <a:rPr lang="en-US" altLang="en-US" sz="2000" dirty="0" err="1">
                <a:solidFill>
                  <a:srgbClr val="000000"/>
                </a:solidFill>
                <a:latin typeface="Times New Roman" panose="02020603050405020304" pitchFamily="18" charset="0"/>
                <a:cs typeface="Times New Roman" panose="02020603050405020304" pitchFamily="18" charset="0"/>
              </a:rPr>
              <a:t>loadsyns</a:t>
            </a:r>
            <a:r>
              <a:rPr lang="en-US" altLang="en-US" sz="2000" dirty="0">
                <a:solidFill>
                  <a:srgbClr val="000000"/>
                </a:solidFill>
                <a:latin typeface="Times New Roman" panose="02020603050405020304" pitchFamily="18" charset="0"/>
                <a:cs typeface="Times New Roman" panose="02020603050405020304" pitchFamily="18" charset="0"/>
              </a:rPr>
              <a:t>)</a:t>
            </a:r>
          </a:p>
          <a:p>
            <a:pPr marL="342900" marR="0" indent="-342900" algn="just">
              <a:lnSpc>
                <a:spcPct val="150000"/>
              </a:lnSpc>
              <a:spcBef>
                <a:spcPts val="0"/>
              </a:spcBef>
              <a:spcAft>
                <a:spcPts val="0"/>
              </a:spcAft>
              <a:buFont typeface="Wingdings" panose="05000000000000000000" pitchFamily="2" charset="2"/>
              <a:buChar char="v"/>
            </a:pPr>
            <a:r>
              <a:rPr lang="en-US" altLang="en-US" sz="2000" dirty="0">
                <a:solidFill>
                  <a:srgbClr val="000000"/>
                </a:solidFill>
                <a:latin typeface="Times New Roman" panose="02020603050405020304" pitchFamily="18" charset="0"/>
                <a:cs typeface="Times New Roman" panose="02020603050405020304" pitchFamily="18" charset="0"/>
              </a:rPr>
              <a:t>Handling Online and Offline Mode</a:t>
            </a:r>
          </a:p>
          <a:p>
            <a:pPr marL="342900" marR="0" indent="-342900" algn="just">
              <a:lnSpc>
                <a:spcPct val="150000"/>
              </a:lnSpc>
              <a:spcBef>
                <a:spcPts val="0"/>
              </a:spcBef>
              <a:spcAft>
                <a:spcPts val="0"/>
              </a:spcAft>
              <a:buFont typeface="Wingdings" panose="05000000000000000000" pitchFamily="2" charset="2"/>
              <a:buChar char="v"/>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24D745BD-2425-939F-2DD9-37E401BCB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99" y="3645560"/>
            <a:ext cx="4507111" cy="2992664"/>
          </a:xfrm>
          <a:prstGeom prst="rect">
            <a:avLst/>
          </a:prstGeom>
          <a:ln w="28575">
            <a:solidFill>
              <a:schemeClr val="accent1"/>
            </a:solidFill>
          </a:ln>
        </p:spPr>
      </p:pic>
      <p:pic>
        <p:nvPicPr>
          <p:cNvPr id="22" name="Picture 21">
            <a:extLst>
              <a:ext uri="{FF2B5EF4-FFF2-40B4-BE49-F238E27FC236}">
                <a16:creationId xmlns:a16="http://schemas.microsoft.com/office/drawing/2014/main" id="{B246BBF4-3F73-6661-0249-F513FFE158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4198" y="3625594"/>
            <a:ext cx="2794667" cy="3012630"/>
          </a:xfrm>
          <a:prstGeom prst="rect">
            <a:avLst/>
          </a:prstGeom>
          <a:ln w="28575">
            <a:solidFill>
              <a:schemeClr val="accent1"/>
            </a:solidFill>
          </a:ln>
        </p:spPr>
      </p:pic>
      <p:pic>
        <p:nvPicPr>
          <p:cNvPr id="11" name="Picture 9" descr="DSA">
            <a:extLst>
              <a:ext uri="{FF2B5EF4-FFF2-40B4-BE49-F238E27FC236}">
                <a16:creationId xmlns:a16="http://schemas.microsoft.com/office/drawing/2014/main" id="{B4464225-2F43-4320-A200-3EB8EFF25BE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DC1B2CD5-6950-4833-82E3-50B06477E3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4853642A-AC88-433F-91C8-D8768B9F930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14</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5890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4273D-E65F-796B-0467-6599A8118AE5}"/>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A74CE01E-24CC-F7EC-575C-51E1481F95D3}"/>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MBTiles Format for UTM Display</a:t>
            </a:r>
            <a:endParaRPr lang="en-US" sz="28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673FB143-6345-CC6B-DC91-E6276F95C1F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207F04C-656D-3133-79FC-90043D0CAA79}"/>
              </a:ext>
            </a:extLst>
          </p:cNvPr>
          <p:cNvSpPr>
            <a:spLocks noChangeArrowheads="1"/>
          </p:cNvSpPr>
          <p:nvPr/>
        </p:nvSpPr>
        <p:spPr bwMode="auto">
          <a:xfrm>
            <a:off x="257111" y="810500"/>
            <a:ext cx="8629778" cy="3730317"/>
          </a:xfrm>
          <a:prstGeom prst="rect">
            <a:avLst/>
          </a:prstGeom>
          <a:noFill/>
          <a:ln w="9525">
            <a:noFill/>
            <a:miter lim="800000"/>
            <a:headEnd/>
            <a:tailEnd/>
          </a:ln>
        </p:spPr>
        <p:txBody>
          <a:bodyPr wrap="square">
            <a:spAutoFit/>
          </a:bodyPr>
          <a:lstStyle/>
          <a:p>
            <a:pPr marL="285750" marR="0" indent="-28575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The key aspects of MBTiles include:</a:t>
            </a:r>
          </a:p>
          <a:p>
            <a:pPr marL="342900"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Tile Storage: It organizes tiles in a database structure, allowing quick access and efficient storage.</a:t>
            </a:r>
          </a:p>
          <a:p>
            <a:pPr marL="342900"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Offline Capabilities: By storing all map data in a single file, MBTiles provides developers with the ability to offer offline maps.</a:t>
            </a:r>
          </a:p>
          <a:p>
            <a:pPr marL="342900"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Versatile Data Types: MBTiles can store both raster images (like JPEG and PNG) and vector data (like GeoJSON), making it a flexible solution for diverse mapping needs. </a:t>
            </a:r>
          </a:p>
        </p:txBody>
      </p:sp>
      <p:pic>
        <p:nvPicPr>
          <p:cNvPr id="11" name="Picture 9" descr="DSA">
            <a:extLst>
              <a:ext uri="{FF2B5EF4-FFF2-40B4-BE49-F238E27FC236}">
                <a16:creationId xmlns:a16="http://schemas.microsoft.com/office/drawing/2014/main" id="{F6B3029B-C163-0C2E-53FD-CC20579CAC7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17077C90-37CA-3923-0A81-8B46691553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ED72BCB4-02F0-5408-09E1-1F84BA1AF675}"/>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15</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descr="Affichage de carte au format MBTiles selon niveau de zoom des zones ...">
            <a:extLst>
              <a:ext uri="{FF2B5EF4-FFF2-40B4-BE49-F238E27FC236}">
                <a16:creationId xmlns:a16="http://schemas.microsoft.com/office/drawing/2014/main" id="{26D30F41-6814-9B04-C48B-F6C60045C2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5271" y="4296666"/>
            <a:ext cx="3545321" cy="2383710"/>
          </a:xfrm>
          <a:prstGeom prst="rect">
            <a:avLst/>
          </a:prstGeom>
          <a:noFill/>
          <a:ln w="28575">
            <a:solidFill>
              <a:schemeClr val="accent1"/>
            </a:solidFill>
          </a:ln>
        </p:spPr>
      </p:pic>
    </p:spTree>
    <p:extLst>
      <p:ext uri="{BB962C8B-B14F-4D97-AF65-F5344CB8AC3E}">
        <p14:creationId xmlns:p14="http://schemas.microsoft.com/office/powerpoint/2010/main" val="186117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12248434-F308-498F-86A8-A1D077DDE60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Military Grid Reference System (MGRS)</a:t>
            </a: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57111" y="810500"/>
            <a:ext cx="8629778" cy="2806987"/>
          </a:xfrm>
          <a:prstGeom prst="rect">
            <a:avLst/>
          </a:prstGeom>
          <a:noFill/>
          <a:ln w="9525">
            <a:noFill/>
            <a:miter lim="800000"/>
            <a:headEnd/>
            <a:tailEnd/>
          </a:ln>
        </p:spPr>
        <p:txBody>
          <a:bodyPr wrap="square">
            <a:spAutoFit/>
          </a:bodyPr>
          <a:lstStyle/>
          <a:p>
            <a:pPr marL="342900" marR="0"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Myanmar3"/>
              </a:rPr>
              <a:t>The Military Grid Reference System (MGRS) is a geographic coordinate system used extensively by military forces worldwide for locating points on the Earth's surface.</a:t>
            </a:r>
          </a:p>
          <a:p>
            <a:pPr marL="342900" marR="0"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Myanmar3"/>
              </a:rPr>
              <a:t> It is based on the Universal Transverse Mercator (UTM) coordinate system but provides a more concise and standardized method of representing geographic coordinates.</a:t>
            </a:r>
            <a:endParaRPr lang="en-US" altLang="en-US" sz="2000" dirty="0">
              <a:solidFill>
                <a:srgbClr val="000000"/>
              </a:solidFill>
              <a:latin typeface="Times New Roman" panose="02020603050405020304" pitchFamily="18" charset="0"/>
              <a:cs typeface="Times New Roman" panose="02020603050405020304" pitchFamily="18" charset="0"/>
            </a:endParaRPr>
          </a:p>
        </p:txBody>
      </p:sp>
      <p:pic>
        <p:nvPicPr>
          <p:cNvPr id="13" name="Picture 9" descr="DSA">
            <a:extLst>
              <a:ext uri="{FF2B5EF4-FFF2-40B4-BE49-F238E27FC236}">
                <a16:creationId xmlns:a16="http://schemas.microsoft.com/office/drawing/2014/main" id="{E534CBBD-1E12-40A2-8310-6DD0AE7546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BF94751C-2954-4244-A92D-D85B571D5F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E1A624DF-2D46-4517-ABD9-2B23709C5A0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256653" y="3702424"/>
            <a:ext cx="4789606" cy="2839218"/>
          </a:xfrm>
          <a:prstGeom prst="rect">
            <a:avLst/>
          </a:prstGeom>
          <a:noFill/>
          <a:ln w="28575">
            <a:solidFill>
              <a:schemeClr val="accent1"/>
            </a:solidFill>
          </a:ln>
        </p:spPr>
      </p:pic>
      <p:sp>
        <p:nvSpPr>
          <p:cNvPr id="16" name="Slide Number Placeholder 1">
            <a:extLst>
              <a:ext uri="{FF2B5EF4-FFF2-40B4-BE49-F238E27FC236}">
                <a16:creationId xmlns:a16="http://schemas.microsoft.com/office/drawing/2014/main" id="{3C02DA5E-D0E2-423A-9E05-61C9542820B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16</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439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5C114945-70D0-411F-A2D6-12B6DD184055}"/>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Latitude/Longitude to MGRS Conversion</a:t>
            </a: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685800" indent="-514350" algn="just">
              <a:lnSpc>
                <a:spcPct val="150000"/>
              </a:lnSpc>
              <a:buFont typeface="Wingdings" panose="05000000000000000000" pitchFamily="2" charset="2"/>
              <a:buChar char="v"/>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3832909"/>
          </a:xfrm>
          <a:prstGeom prst="rect">
            <a:avLst/>
          </a:prstGeom>
          <a:noFill/>
          <a:ln w="9525">
            <a:noFill/>
            <a:miter lim="800000"/>
            <a:headEnd/>
            <a:tailEnd/>
          </a:ln>
        </p:spPr>
        <p:txBody>
          <a:bodyPr wrap="square">
            <a:spAutoFit/>
          </a:bodyPr>
          <a:lstStyle/>
          <a:p>
            <a:pPr marL="0" marR="0" indent="457200" algn="just">
              <a:lnSpc>
                <a:spcPct val="150000"/>
              </a:lnSpc>
              <a:spcBef>
                <a:spcPts val="0"/>
              </a:spcBef>
              <a:spcAft>
                <a:spcPts val="800"/>
              </a:spcAft>
            </a:pPr>
            <a:r>
              <a:rPr lang="en-US" sz="2000" kern="100" dirty="0">
                <a:solidFill>
                  <a:srgbClr val="202124"/>
                </a:solidFill>
                <a:effectLst/>
                <a:latin typeface="Times New Roman" panose="02020603050405020304" pitchFamily="18" charset="0"/>
                <a:ea typeface="Calibri" panose="020F0502020204030204" pitchFamily="34" charset="0"/>
                <a:cs typeface="Myanmar Text" panose="020B0502040204020203" pitchFamily="34"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conversion from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LatLng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(latitude, longitude) to MGRS involves several steps, including:</a:t>
            </a:r>
          </a:p>
          <a:p>
            <a:pPr marL="800100" marR="0" lvl="1"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Convert </a:t>
            </a: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LatLng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to UTM (Universal Transverse Mercator) coordinates</a:t>
            </a:r>
          </a:p>
          <a:p>
            <a:pPr marL="800100" marR="0" lvl="1"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Determine the UTM zone</a:t>
            </a:r>
          </a:p>
          <a:p>
            <a:pPr marL="800100" marR="0" lvl="1" indent="-342900" algn="just">
              <a:lnSpc>
                <a:spcPct val="150000"/>
              </a:lnSpc>
              <a:spcBef>
                <a:spcPts val="0"/>
              </a:spcBef>
              <a:spcAft>
                <a:spcPts val="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Convert UTM to MGRS</a:t>
            </a:r>
            <a:endParaRPr lang="en-US" sz="2000" dirty="0">
              <a:effectLst/>
              <a:latin typeface="Times New Roman" panose="02020603050405020304" pitchFamily="18" charset="0"/>
              <a:ea typeface="Calibri" panose="020F0502020204030204" pitchFamily="34" charset="0"/>
            </a:endParaRPr>
          </a:p>
          <a:p>
            <a:pPr algn="just">
              <a:lnSpc>
                <a:spcPct val="150000"/>
              </a:lnSpc>
            </a:pPr>
            <a:endParaRPr lang="en-US" sz="20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0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000"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B5C9BC4-479E-1355-8B35-534E576438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4842" y="3320203"/>
            <a:ext cx="3535995" cy="3202531"/>
          </a:xfrm>
          <a:prstGeom prst="rect">
            <a:avLst/>
          </a:prstGeom>
          <a:noFill/>
          <a:ln w="28575">
            <a:solidFill>
              <a:schemeClr val="accent1"/>
            </a:solidFill>
          </a:ln>
        </p:spPr>
      </p:pic>
      <p:pic>
        <p:nvPicPr>
          <p:cNvPr id="13" name="Picture 9" descr="DSA">
            <a:extLst>
              <a:ext uri="{FF2B5EF4-FFF2-40B4-BE49-F238E27FC236}">
                <a16:creationId xmlns:a16="http://schemas.microsoft.com/office/drawing/2014/main" id="{47F449D7-B856-4B95-8D5E-C90BD16A24B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A7430B05-CE09-4A13-A5D1-A6BE5DA1116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FD83554E-9AC7-46E6-97E7-DD3B2C5031F8}"/>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17</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954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12248434-F308-498F-86A8-A1D077DDE60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Times New Roman" panose="02020603050405020304" pitchFamily="18" charset="0"/>
              </a:rPr>
              <a:t>Algorithm Lat/Long to MGRS Conversion</a:t>
            </a: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57111" y="690895"/>
            <a:ext cx="8629778" cy="5940088"/>
          </a:xfrm>
          <a:prstGeom prst="rect">
            <a:avLst/>
          </a:prstGeom>
          <a:noFill/>
          <a:ln w="9525">
            <a:noFill/>
            <a:miter lim="800000"/>
            <a:headEnd/>
            <a:tailEnd/>
          </a:ln>
        </p:spPr>
        <p:txBody>
          <a:bodyPr wrap="square">
            <a:spAutoFit/>
          </a:bodyPr>
          <a:lstStyle/>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Validate Latitude</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Ensure </a:t>
            </a:r>
            <a:r>
              <a:rPr lang="en-US" sz="2000" dirty="0" err="1">
                <a:latin typeface="Times New Roman" panose="02020603050405020304" pitchFamily="18" charset="0"/>
                <a:cs typeface="Times New Roman" panose="02020603050405020304" pitchFamily="18" charset="0"/>
              </a:rPr>
              <a:t>lat</a:t>
            </a:r>
            <a:r>
              <a:rPr lang="en-US" sz="2000" dirty="0">
                <a:latin typeface="Times New Roman" panose="02020603050405020304" pitchFamily="18" charset="0"/>
                <a:cs typeface="Times New Roman" panose="02020603050405020304" pitchFamily="18" charset="0"/>
              </a:rPr>
              <a:t> is between -80° and 84°.</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Zone and Meridian Calculation</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Calculate Zone Number: (</a:t>
            </a:r>
            <a:r>
              <a:rPr lang="en-US" sz="2000" dirty="0" err="1">
                <a:latin typeface="Times New Roman" panose="02020603050405020304" pitchFamily="18" charset="0"/>
                <a:cs typeface="Times New Roman" panose="02020603050405020304" pitchFamily="18" charset="0"/>
              </a:rPr>
              <a:t>lon</a:t>
            </a:r>
            <a:r>
              <a:rPr lang="en-US" sz="2000" dirty="0">
                <a:latin typeface="Times New Roman" panose="02020603050405020304" pitchFamily="18" charset="0"/>
                <a:cs typeface="Times New Roman" panose="02020603050405020304" pitchFamily="18" charset="0"/>
              </a:rPr>
              <a:t> + 180) / 6.</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Determine Central Meridian for the zone.</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Convert Coordinates</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Latitude/Longitude → Radians.</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Compute trigonometric values (sin, cos, tan).</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UTM Calculations</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Easting (x): Adjusted with false easting (+500,000).</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Northing (y): Adjusted with false northing (if in Southern Hemisphere).</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Grid Square Letters</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Determine Zone Letter based on latitude.</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Compute 100k Easting (e100k) and Northing (n100k) letters.</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Precision Adjustment</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Extract 5-digit precision for Easting and Northing.</a:t>
            </a:r>
          </a:p>
          <a:p>
            <a:pPr marL="342900" lvl="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Construct MGRS String</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Combine: </a:t>
            </a:r>
            <a:r>
              <a:rPr lang="en-US" sz="2000" dirty="0" err="1">
                <a:latin typeface="Times New Roman" panose="02020603050405020304" pitchFamily="18" charset="0"/>
                <a:cs typeface="Times New Roman" panose="02020603050405020304" pitchFamily="18" charset="0"/>
              </a:rPr>
              <a:t>ZoneNumber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ZoneLetter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GridLetters</a:t>
            </a:r>
            <a:r>
              <a:rPr lang="en-US" sz="2000" dirty="0">
                <a:latin typeface="Times New Roman" panose="02020603050405020304" pitchFamily="18" charset="0"/>
                <a:cs typeface="Times New Roman" panose="02020603050405020304" pitchFamily="18" charset="0"/>
              </a:rPr>
              <a:t> + Easting + Northing.</a:t>
            </a: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Output: MGRS coordinate string (e.g., 47Q KE 36177 31969).</a:t>
            </a:r>
          </a:p>
        </p:txBody>
      </p:sp>
      <p:pic>
        <p:nvPicPr>
          <p:cNvPr id="13" name="Picture 9" descr="DSA">
            <a:extLst>
              <a:ext uri="{FF2B5EF4-FFF2-40B4-BE49-F238E27FC236}">
                <a16:creationId xmlns:a16="http://schemas.microsoft.com/office/drawing/2014/main" id="{E534CBBD-1E12-40A2-8310-6DD0AE7546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BF94751C-2954-4244-A92D-D85B571D5F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9D1B8C34-9898-42E9-B81C-317507FEC0C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18</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587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4F45179B-4CA9-4AB5-9F88-4E0A13B5D5A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lnSpc>
                <a:spcPct val="107000"/>
              </a:lnSpc>
              <a:spcBef>
                <a:spcPts val="200"/>
              </a:spcBef>
              <a:spcAft>
                <a:spcPts val="1200"/>
              </a:spcAft>
            </a:pPr>
            <a:r>
              <a:rPr lang="en-US" sz="2800" b="1" dirty="0">
                <a:solidFill>
                  <a:schemeClr val="bg1"/>
                </a:solidFill>
                <a:latin typeface="Times New Roman" panose="02020603050405020304" pitchFamily="18" charset="0"/>
                <a:ea typeface="Times New Roman" panose="02020603050405020304" pitchFamily="18" charset="0"/>
              </a:rPr>
              <a:t>Tactical Decision Support System (TDSS)</a:t>
            </a: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3012171"/>
          </a:xfrm>
          <a:prstGeom prst="rect">
            <a:avLst/>
          </a:prstGeom>
          <a:noFill/>
          <a:ln w="9525">
            <a:noFill/>
            <a:miter lim="800000"/>
            <a:headEnd/>
            <a:tailEnd/>
          </a:ln>
        </p:spPr>
        <p:txBody>
          <a:bodyPr wrap="square">
            <a:spAutoFit/>
          </a:bodyPr>
          <a:lstStyle/>
          <a:p>
            <a:pPr marL="342900" marR="0"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 Tactical Decision Support System (TDSS) is a specialized software application designed to assist military commanders and decision-makers in making informed decisions during tactical operations. </a:t>
            </a:r>
          </a:p>
          <a:p>
            <a:pPr marL="342900" marR="0"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It integrates various data sources, analytical tools, and visualization techniques to provide real-time situational awareness and actionable insights. </a:t>
            </a:r>
            <a:endParaRPr lang="en-US" sz="2000" kern="100" dirty="0">
              <a:effectLst/>
              <a:latin typeface="Calibri" panose="020F0502020204030204" pitchFamily="34" charset="0"/>
              <a:ea typeface="Calibri" panose="020F0502020204030204" pitchFamily="34" charset="0"/>
              <a:cs typeface="Myanmar Text" panose="020B0502040204020203" pitchFamily="34" charset="0"/>
            </a:endParaRPr>
          </a:p>
          <a:p>
            <a:pPr marL="342900" indent="-342900" algn="just">
              <a:lnSpc>
                <a:spcPct val="150000"/>
              </a:lnSpc>
              <a:spcBef>
                <a:spcPct val="0"/>
              </a:spcBef>
              <a:spcAft>
                <a:spcPts val="600"/>
              </a:spcAft>
              <a:buFont typeface="Wingdings" panose="05000000000000000000" pitchFamily="2" charset="2"/>
              <a:buChar char="v"/>
            </a:pPr>
            <a:endParaRPr lang="en-US" altLang="en-US" sz="2000" dirty="0">
              <a:solidFill>
                <a:srgbClr val="00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A48B6B7-2FC8-410A-81D6-32909C113348}"/>
              </a:ext>
            </a:extLst>
          </p:cNvPr>
          <p:cNvPicPr/>
          <p:nvPr/>
        </p:nvPicPr>
        <p:blipFill rotWithShape="1">
          <a:blip r:embed="rId3">
            <a:extLst>
              <a:ext uri="{28A0092B-C50C-407E-A947-70E740481C1C}">
                <a14:useLocalDpi xmlns:a14="http://schemas.microsoft.com/office/drawing/2010/main" val="0"/>
              </a:ext>
            </a:extLst>
          </a:blip>
          <a:srcRect t="21061"/>
          <a:stretch/>
        </p:blipFill>
        <p:spPr>
          <a:xfrm>
            <a:off x="1145941" y="3748836"/>
            <a:ext cx="7351058" cy="1981199"/>
          </a:xfrm>
          <a:prstGeom prst="rect">
            <a:avLst/>
          </a:prstGeom>
          <a:ln w="28575">
            <a:solidFill>
              <a:schemeClr val="accent1"/>
            </a:solidFill>
          </a:ln>
        </p:spPr>
      </p:pic>
      <p:pic>
        <p:nvPicPr>
          <p:cNvPr id="15" name="Picture 9" descr="DSA">
            <a:extLst>
              <a:ext uri="{FF2B5EF4-FFF2-40B4-BE49-F238E27FC236}">
                <a16:creationId xmlns:a16="http://schemas.microsoft.com/office/drawing/2014/main" id="{9ED35D15-EEE6-42F9-ADBD-6144F9EE17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6" name="Picture 9" descr="DSA">
            <a:extLst>
              <a:ext uri="{FF2B5EF4-FFF2-40B4-BE49-F238E27FC236}">
                <a16:creationId xmlns:a16="http://schemas.microsoft.com/office/drawing/2014/main" id="{C29C2216-01B2-493A-90C7-51058FFABCD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7" name="Slide Number Placeholder 1">
            <a:extLst>
              <a:ext uri="{FF2B5EF4-FFF2-40B4-BE49-F238E27FC236}">
                <a16:creationId xmlns:a16="http://schemas.microsoft.com/office/drawing/2014/main" id="{9DCF750B-72F5-4C6E-9630-32AE7DE70180}"/>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19</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668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Rectangle 12"/>
          <p:cNvSpPr>
            <a:spLocks noChangeArrowheads="1"/>
          </p:cNvSpPr>
          <p:nvPr/>
        </p:nvSpPr>
        <p:spPr bwMode="auto">
          <a:xfrm>
            <a:off x="14068" y="4989052"/>
            <a:ext cx="8956721" cy="904863"/>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square">
            <a:spAutoFit/>
          </a:bodyPr>
          <a:lstStyle/>
          <a:p>
            <a:pPr marL="457200" indent="-457200" algn="ctr">
              <a:spcBef>
                <a:spcPct val="20000"/>
              </a:spcBef>
              <a:buClr>
                <a:schemeClr val="tx2"/>
              </a:buClr>
              <a:buSzPct val="60000"/>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Supervisor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Lt.Col</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Zar Nay Lin</a:t>
            </a:r>
          </a:p>
          <a:p>
            <a:pPr marL="457200" indent="-457200" algn="ctr">
              <a:spcBef>
                <a:spcPct val="20000"/>
              </a:spcBef>
              <a:buClr>
                <a:schemeClr val="tx2"/>
              </a:buClr>
              <a:buSzPct val="60000"/>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Co-Supervisor   Major Yar Zar Doe</a:t>
            </a:r>
          </a:p>
        </p:txBody>
      </p:sp>
      <p:sp>
        <p:nvSpPr>
          <p:cNvPr id="35857" name="Rectangle 17"/>
          <p:cNvSpPr>
            <a:spLocks noChangeArrowheads="1"/>
          </p:cNvSpPr>
          <p:nvPr/>
        </p:nvSpPr>
        <p:spPr bwMode="auto">
          <a:xfrm>
            <a:off x="0" y="2812157"/>
            <a:ext cx="8984858" cy="1569660"/>
          </a:xfrm>
          <a:prstGeom prst="rect">
            <a:avLst/>
          </a:prstGeom>
          <a:noFill/>
          <a:ln w="9525" algn="ctr">
            <a:noFill/>
            <a:miter lim="800000"/>
            <a:headEnd/>
            <a:tailEnd/>
          </a:ln>
          <a:effectLst>
            <a:prstShdw prst="shdw13" dist="53882" dir="13500000">
              <a:schemeClr val="accent1">
                <a:gamma/>
                <a:shade val="60000"/>
                <a:invGamma/>
                <a:alpha val="50000"/>
              </a:schemeClr>
            </a:prstShdw>
          </a:effectLst>
        </p:spPr>
        <p:txBody>
          <a:bodyPr wrap="square">
            <a:spAutoFit/>
          </a:bodyPr>
          <a:lstStyle/>
          <a:p>
            <a:pPr algn="ctr" eaLnBrk="1" hangingPunct="1">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 </a:t>
            </a:r>
          </a:p>
          <a:p>
            <a:pPr algn="ctr" eaLnBrk="1" hangingPunct="1">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Captain Aung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Nyi</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Nyi</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Min</a:t>
            </a:r>
          </a:p>
          <a:p>
            <a:pPr algn="ctr" eaLnBrk="1" hangingPunct="1">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M.C.Sc</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(21</a:t>
            </a:r>
            <a:r>
              <a:rPr lang="en-US" sz="2400" b="1" baseline="30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
            </a: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Batch) </a:t>
            </a:r>
          </a:p>
          <a:p>
            <a:pPr algn="ctr" eaLnBrk="1" hangingPunct="1">
              <a:defRPr/>
            </a:pPr>
            <a:r>
              <a:rPr 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Third Seminar</a:t>
            </a:r>
          </a:p>
        </p:txBody>
      </p:sp>
      <p:sp>
        <p:nvSpPr>
          <p:cNvPr id="35850" name="Rectangle 10"/>
          <p:cNvSpPr>
            <a:spLocks noChangeArrowheads="1"/>
          </p:cNvSpPr>
          <p:nvPr/>
        </p:nvSpPr>
        <p:spPr bwMode="auto">
          <a:xfrm>
            <a:off x="65503" y="692962"/>
            <a:ext cx="8984858" cy="2015936"/>
          </a:xfrm>
          <a:prstGeom prst="rect">
            <a:avLst/>
          </a:prstGeom>
          <a:solidFill>
            <a:srgbClr val="0070C0"/>
          </a:solidFill>
          <a:ln w="9525" algn="ctr">
            <a:noFill/>
            <a:miter lim="800000"/>
            <a:headEnd/>
            <a:tailEnd/>
          </a:ln>
          <a:effectLst>
            <a:glow rad="63500">
              <a:schemeClr val="accent1">
                <a:satMod val="175000"/>
                <a:alpha val="40000"/>
              </a:schemeClr>
            </a:glow>
          </a:effectLst>
        </p:spPr>
        <p:txBody>
          <a:bodyPr wrap="square">
            <a:spAutoFit/>
          </a:bodyPr>
          <a:lstStyle/>
          <a:p>
            <a:pPr lvl="1" algn="ctr"/>
            <a:r>
              <a:rPr lang="en-US" sz="25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IMPLEMENTATION OF  AN AUTOMATED DYNAMIC WEAPON RANGE VISUALIZATION AND ENGAGAEMENT PLANNING FOR MILITARY TACTICAL SUPPORT SYSTEM USING GEOSPATIAL DATA </a:t>
            </a:r>
            <a:endParaRPr lang="en-US" sz="25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157F94F-DD32-402A-A4AB-6AB8059A4C09}"/>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129C0206-B501-474C-9594-277DE39573B1}"/>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a:t>
            </a:fld>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AB94A3E0-EC2E-4070-BC61-CB52EBB13121}"/>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Key Components of TDSS</a:t>
            </a:r>
            <a:endParaRPr lang="en-US" sz="40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685800" indent="-514350" algn="just">
              <a:lnSpc>
                <a:spcPct val="150000"/>
              </a:lnSpc>
              <a:buFont typeface="Wingdings" panose="05000000000000000000" pitchFamily="2" charset="2"/>
              <a:buChar char="v"/>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2345322"/>
          </a:xfrm>
          <a:prstGeom prst="rect">
            <a:avLst/>
          </a:prstGeom>
          <a:noFill/>
          <a:ln w="9525">
            <a:noFill/>
            <a:miter lim="800000"/>
            <a:headEnd/>
            <a:tailEnd/>
          </a:ln>
        </p:spPr>
        <p:txBody>
          <a:bodyPr wrap="square">
            <a:spAutoFit/>
          </a:bodyPr>
          <a:lstStyle/>
          <a:p>
            <a:pPr marL="685800" marR="0" indent="-342900" algn="just">
              <a:lnSpc>
                <a:spcPct val="150000"/>
              </a:lnSpc>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Data Integration and Fusion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marR="0" indent="-342900" algn="just">
              <a:lnSpc>
                <a:spcPct val="150000"/>
              </a:lnSpc>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Geospatial Analysis</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685800" marR="0" indent="-342900" algn="just">
              <a:lnSpc>
                <a:spcPct val="150000"/>
              </a:lnSpc>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Simulation and Modeling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85800" marR="0" indent="-342900" algn="just">
              <a:lnSpc>
                <a:spcPct val="150000"/>
              </a:lnSpc>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Real-Time Decision Support</a:t>
            </a:r>
          </a:p>
          <a:p>
            <a:pPr marL="685800" marR="0" indent="-342900" algn="just">
              <a:lnSpc>
                <a:spcPct val="150000"/>
              </a:lnSpc>
              <a:spcBef>
                <a:spcPts val="0"/>
              </a:spcBef>
              <a:spcAft>
                <a:spcPts val="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User Interface and Visualization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9" descr="DSA">
            <a:extLst>
              <a:ext uri="{FF2B5EF4-FFF2-40B4-BE49-F238E27FC236}">
                <a16:creationId xmlns:a16="http://schemas.microsoft.com/office/drawing/2014/main" id="{7B21425E-6E9E-48A5-9208-8FCB5C56BB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C4586E17-D86D-492A-98A7-E057DCB55D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42E381C5-CAA7-4EBA-A9D0-BD602664BBE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20</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180BA10-0407-0FFA-3185-363A902E1B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3075" y="852072"/>
            <a:ext cx="2771929" cy="5597471"/>
          </a:xfrm>
          <a:prstGeom prst="rect">
            <a:avLst/>
          </a:prstGeom>
        </p:spPr>
      </p:pic>
    </p:spTree>
    <p:extLst>
      <p:ext uri="{BB962C8B-B14F-4D97-AF65-F5344CB8AC3E}">
        <p14:creationId xmlns:p14="http://schemas.microsoft.com/office/powerpoint/2010/main" val="2307506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A82D8F7A-96F7-4983-80A3-F47D1EAB93A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Distance Calculation From One Place To Another</a:t>
            </a:r>
            <a:endParaRPr lang="en-US" sz="2800" b="1" dirty="0">
              <a:solidFill>
                <a:schemeClr val="bg1"/>
              </a:solidFill>
              <a:latin typeface="Times New Roman" panose="02020603050405020304" pitchFamily="18" charset="0"/>
              <a:cs typeface="Times New Roman" pitchFamily="18" charset="0"/>
            </a:endParaRPr>
          </a:p>
        </p:txBody>
      </p:sp>
      <p:pic>
        <p:nvPicPr>
          <p:cNvPr id="9" name="Picture 8">
            <a:extLst>
              <a:ext uri="{FF2B5EF4-FFF2-40B4-BE49-F238E27FC236}">
                <a16:creationId xmlns:a16="http://schemas.microsoft.com/office/drawing/2014/main" id="{6166E455-BEBB-9CAC-679A-DF205A22FF55}"/>
              </a:ext>
            </a:extLst>
          </p:cNvPr>
          <p:cNvPicPr>
            <a:picLocks noChangeAspect="1"/>
          </p:cNvPicPr>
          <p:nvPr/>
        </p:nvPicPr>
        <p:blipFill>
          <a:blip r:embed="rId3"/>
          <a:stretch>
            <a:fillRect/>
          </a:stretch>
        </p:blipFill>
        <p:spPr>
          <a:xfrm>
            <a:off x="1708636" y="1425828"/>
            <a:ext cx="4191002" cy="2228851"/>
          </a:xfrm>
          <a:prstGeom prst="rect">
            <a:avLst/>
          </a:prstGeom>
        </p:spPr>
      </p:pic>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171450" algn="just">
              <a:lnSpc>
                <a:spcPct val="150000"/>
              </a:lnSpc>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498663"/>
          </a:xfrm>
          <a:prstGeom prst="rect">
            <a:avLst/>
          </a:prstGeom>
          <a:noFill/>
          <a:ln w="9525">
            <a:noFill/>
            <a:miter lim="800000"/>
            <a:headEnd/>
            <a:tailEnd/>
          </a:ln>
        </p:spPr>
        <p:txBody>
          <a:bodyPr wrap="square">
            <a:spAutoFit/>
          </a:bodyPr>
          <a:lstStyle/>
          <a:p>
            <a:pPr marL="342900" indent="-342900" algn="just">
              <a:lnSpc>
                <a:spcPct val="150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Distance Calculation:</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Here use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Haversine Formula to calculate distance.</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9C0961E-6804-6485-5CBF-2903F2CCBAEA}"/>
              </a:ext>
            </a:extLst>
          </p:cNvPr>
          <p:cNvSpPr txBox="1"/>
          <p:nvPr/>
        </p:nvSpPr>
        <p:spPr>
          <a:xfrm>
            <a:off x="-171726" y="3584820"/>
            <a:ext cx="7979295" cy="3217356"/>
          </a:xfrm>
          <a:prstGeom prst="rect">
            <a:avLst/>
          </a:prstGeom>
          <a:noFill/>
        </p:spPr>
        <p:txBody>
          <a:bodyPr wrap="square">
            <a:spAutoFit/>
          </a:bodyPr>
          <a:lstStyle/>
          <a:p>
            <a:pPr marL="457200" marR="0" algn="just">
              <a:lnSpc>
                <a:spcPct val="150000"/>
              </a:lnSpc>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Where: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marR="0" lvl="2"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ϕ1​,ϕ2​: Latitudes of the two points</a:t>
            </a:r>
          </a:p>
          <a:p>
            <a:pPr marL="1257300" marR="0" lvl="2" indent="-342900" algn="just">
              <a:lnSpc>
                <a:spcPct val="150000"/>
              </a:lnSpc>
              <a:spcBef>
                <a:spcPts val="0"/>
              </a:spcBef>
              <a:spcAft>
                <a:spcPts val="800"/>
              </a:spcAft>
              <a:buFont typeface="Wingdings" panose="05000000000000000000" pitchFamily="2" charset="2"/>
              <a:buChar char="v"/>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Δϕ</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Δλ</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Differences in latitude and longitude between the points</a:t>
            </a:r>
          </a:p>
          <a:p>
            <a:pPr marL="1257300" marR="0" lvl="2"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 Radius of the Earth (mean radius = 6,371 km)</a:t>
            </a:r>
          </a:p>
          <a:p>
            <a:pPr marL="1257300" marR="0" lvl="2" indent="-342900" algn="just">
              <a:lnSpc>
                <a:spcPct val="150000"/>
              </a:lnSpc>
              <a:spcBef>
                <a:spcPts val="0"/>
              </a:spcBef>
              <a:spcAft>
                <a:spcPts val="800"/>
              </a:spcAf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 is the distance between the two points along the surface of the sphere.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4DA8CD8F-0424-EB7B-31A3-65653BC5E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722" y="3131521"/>
            <a:ext cx="3274548" cy="1500834"/>
          </a:xfrm>
          <a:prstGeom prst="rect">
            <a:avLst/>
          </a:prstGeom>
        </p:spPr>
      </p:pic>
      <p:pic>
        <p:nvPicPr>
          <p:cNvPr id="15" name="Picture 9" descr="DSA">
            <a:extLst>
              <a:ext uri="{FF2B5EF4-FFF2-40B4-BE49-F238E27FC236}">
                <a16:creationId xmlns:a16="http://schemas.microsoft.com/office/drawing/2014/main" id="{6CEFEFE1-AE88-4A9B-94F0-F2889B413D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6" name="Picture 9" descr="DSA">
            <a:extLst>
              <a:ext uri="{FF2B5EF4-FFF2-40B4-BE49-F238E27FC236}">
                <a16:creationId xmlns:a16="http://schemas.microsoft.com/office/drawing/2014/main" id="{D21B8857-C3BA-4CAE-8D52-2B66F6BAD45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7" name="Slide Number Placeholder 1">
            <a:extLst>
              <a:ext uri="{FF2B5EF4-FFF2-40B4-BE49-F238E27FC236}">
                <a16:creationId xmlns:a16="http://schemas.microsoft.com/office/drawing/2014/main" id="{9483CE9F-B5FD-4C72-B30D-0E142CA188CB}"/>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21</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15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A82D8F7A-96F7-4983-80A3-F47D1EAB93A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Distance Bearing From One Place To Another</a:t>
            </a:r>
            <a:endParaRPr lang="en-US" sz="28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171450" algn="just">
              <a:lnSpc>
                <a:spcPct val="150000"/>
              </a:lnSpc>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498663"/>
          </a:xfrm>
          <a:prstGeom prst="rect">
            <a:avLst/>
          </a:prstGeom>
          <a:noFill/>
          <a:ln w="9525">
            <a:noFill/>
            <a:miter lim="800000"/>
            <a:headEnd/>
            <a:tailEnd/>
          </a:ln>
        </p:spPr>
        <p:txBody>
          <a:bodyPr wrap="square">
            <a:spAutoFit/>
          </a:bodyPr>
          <a:lstStyle/>
          <a:p>
            <a:pPr marL="342900" indent="-342900" algn="just">
              <a:lnSpc>
                <a:spcPct val="150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Distance Bearing:</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formula for bearing calculation is as follows</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9C0961E-6804-6485-5CBF-2903F2CCBAEA}"/>
              </a:ext>
            </a:extLst>
          </p:cNvPr>
          <p:cNvSpPr txBox="1"/>
          <p:nvPr/>
        </p:nvSpPr>
        <p:spPr>
          <a:xfrm>
            <a:off x="155234" y="2388416"/>
            <a:ext cx="9012994" cy="2909579"/>
          </a:xfrm>
          <a:prstGeom prst="rect">
            <a:avLst/>
          </a:prstGeom>
          <a:noFill/>
        </p:spPr>
        <p:txBody>
          <a:bodyPr wrap="square">
            <a:spAutoFit/>
          </a:bodyPr>
          <a:lstStyle/>
          <a:p>
            <a:pPr marL="457200" marR="0" algn="just">
              <a:lnSpc>
                <a:spcPct val="150000"/>
              </a:lnSpc>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Where: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858838"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ϕ1, ϕ2 ​: Latitudes of the two points (in radians).</a:t>
            </a:r>
          </a:p>
          <a:p>
            <a:pPr marL="858838" lvl="0" indent="-285750">
              <a:lnSpc>
                <a:spcPct val="15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Δλ</a:t>
            </a:r>
            <a:r>
              <a:rPr lang="en-US" sz="2000" dirty="0">
                <a:latin typeface="Times New Roman" panose="02020603050405020304" pitchFamily="18" charset="0"/>
                <a:cs typeface="Times New Roman" panose="02020603050405020304" pitchFamily="18" charset="0"/>
              </a:rPr>
              <a:t>: Difference in longitudes (λ2−λ1 ​, in radians).</a:t>
            </a:r>
          </a:p>
          <a:p>
            <a:pPr marL="858838" lvl="0"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θ: The calculated bearing in radians.</a:t>
            </a:r>
          </a:p>
          <a:p>
            <a:pPr marL="858838"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Finally, the result is converted to degrees and normalized to a range of 0∘ to 360∘ using: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9" descr="DSA">
            <a:extLst>
              <a:ext uri="{FF2B5EF4-FFF2-40B4-BE49-F238E27FC236}">
                <a16:creationId xmlns:a16="http://schemas.microsoft.com/office/drawing/2014/main" id="{6CEFEFE1-AE88-4A9B-94F0-F2889B413D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6" name="Picture 9" descr="DSA">
            <a:extLst>
              <a:ext uri="{FF2B5EF4-FFF2-40B4-BE49-F238E27FC236}">
                <a16:creationId xmlns:a16="http://schemas.microsoft.com/office/drawing/2014/main" id="{D21B8857-C3BA-4CAE-8D52-2B66F6BAD45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15073042-43C3-418F-8D07-70223EAC6683}"/>
              </a:ext>
            </a:extLst>
          </p:cNvPr>
          <p:cNvPicPr/>
          <p:nvPr/>
        </p:nvPicPr>
        <p:blipFill>
          <a:blip r:embed="rId5">
            <a:extLst>
              <a:ext uri="{28A0092B-C50C-407E-A947-70E740481C1C}">
                <a14:useLocalDpi xmlns:a14="http://schemas.microsoft.com/office/drawing/2010/main" val="0"/>
              </a:ext>
            </a:extLst>
          </a:blip>
          <a:stretch>
            <a:fillRect/>
          </a:stretch>
        </p:blipFill>
        <p:spPr>
          <a:xfrm>
            <a:off x="835803" y="1641700"/>
            <a:ext cx="7661196" cy="510446"/>
          </a:xfrm>
          <a:prstGeom prst="rect">
            <a:avLst/>
          </a:prstGeom>
        </p:spPr>
      </p:pic>
      <p:pic>
        <p:nvPicPr>
          <p:cNvPr id="18" name="Picture 17">
            <a:extLst>
              <a:ext uri="{FF2B5EF4-FFF2-40B4-BE49-F238E27FC236}">
                <a16:creationId xmlns:a16="http://schemas.microsoft.com/office/drawing/2014/main" id="{F658E304-906F-45DA-993A-5CA342850968}"/>
              </a:ext>
            </a:extLst>
          </p:cNvPr>
          <p:cNvPicPr/>
          <p:nvPr/>
        </p:nvPicPr>
        <p:blipFill>
          <a:blip r:embed="rId6">
            <a:extLst>
              <a:ext uri="{28A0092B-C50C-407E-A947-70E740481C1C}">
                <a14:useLocalDpi xmlns:a14="http://schemas.microsoft.com/office/drawing/2010/main" val="0"/>
              </a:ext>
            </a:extLst>
          </a:blip>
          <a:stretch>
            <a:fillRect/>
          </a:stretch>
        </p:blipFill>
        <p:spPr>
          <a:xfrm>
            <a:off x="2439177" y="4794825"/>
            <a:ext cx="3009901" cy="635072"/>
          </a:xfrm>
          <a:prstGeom prst="rect">
            <a:avLst/>
          </a:prstGeom>
        </p:spPr>
      </p:pic>
      <p:pic>
        <p:nvPicPr>
          <p:cNvPr id="19" name="Picture 18">
            <a:extLst>
              <a:ext uri="{FF2B5EF4-FFF2-40B4-BE49-F238E27FC236}">
                <a16:creationId xmlns:a16="http://schemas.microsoft.com/office/drawing/2014/main" id="{C7562910-9FA0-4D1D-A3B7-91AC5DF7665E}"/>
              </a:ext>
            </a:extLst>
          </p:cNvPr>
          <p:cNvPicPr/>
          <p:nvPr/>
        </p:nvPicPr>
        <p:blipFill rotWithShape="1">
          <a:blip r:embed="rId7">
            <a:extLst>
              <a:ext uri="{28A0092B-C50C-407E-A947-70E740481C1C}">
                <a14:useLocalDpi xmlns:a14="http://schemas.microsoft.com/office/drawing/2010/main" val="0"/>
              </a:ext>
            </a:extLst>
          </a:blip>
          <a:srcRect l="1431" b="3859"/>
          <a:stretch/>
        </p:blipFill>
        <p:spPr bwMode="auto">
          <a:xfrm>
            <a:off x="1192763" y="5453523"/>
            <a:ext cx="2912706" cy="1238487"/>
          </a:xfrm>
          <a:prstGeom prst="rect">
            <a:avLst/>
          </a:prstGeom>
          <a:ln w="28575">
            <a:solidFill>
              <a:schemeClr val="accent1"/>
            </a:solidFill>
          </a:ln>
          <a:extLst>
            <a:ext uri="{53640926-AAD7-44D8-BBD7-CCE9431645EC}">
              <a14:shadowObscured xmlns:a14="http://schemas.microsoft.com/office/drawing/2010/main"/>
            </a:ext>
          </a:extLst>
        </p:spPr>
      </p:pic>
      <p:sp>
        <p:nvSpPr>
          <p:cNvPr id="20" name="Slide Number Placeholder 1">
            <a:extLst>
              <a:ext uri="{FF2B5EF4-FFF2-40B4-BE49-F238E27FC236}">
                <a16:creationId xmlns:a16="http://schemas.microsoft.com/office/drawing/2014/main" id="{3DA8FB9C-88CE-4614-B70C-E9E9C0786BA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22</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603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67CC9BC2-E7CE-4E96-BE72-A8ECAB22E666}"/>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Route Planning For One Place To Another</a:t>
            </a:r>
            <a:endParaRPr lang="en-US" sz="28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2599E18B-C104-4825-AC47-4B8E7C2558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3">
            <a:extLst>
              <a:ext uri="{FF2B5EF4-FFF2-40B4-BE49-F238E27FC236}">
                <a16:creationId xmlns:a16="http://schemas.microsoft.com/office/drawing/2014/main" id="{6678AB24-DB7F-4006-AC41-E1A0751A6D41}"/>
              </a:ext>
            </a:extLst>
          </p:cNvPr>
          <p:cNvSpPr>
            <a:spLocks noChangeArrowheads="1"/>
          </p:cNvSpPr>
          <p:nvPr/>
        </p:nvSpPr>
        <p:spPr bwMode="auto">
          <a:xfrm>
            <a:off x="213492" y="927165"/>
            <a:ext cx="8629778" cy="2795958"/>
          </a:xfrm>
          <a:prstGeom prst="rect">
            <a:avLst/>
          </a:prstGeom>
          <a:noFill/>
          <a:ln w="9525">
            <a:noFill/>
            <a:miter lim="800000"/>
            <a:headEnd/>
            <a:tailEnd/>
          </a:ln>
        </p:spPr>
        <p:txBody>
          <a:bodyPr wrap="square">
            <a:spAutoFit/>
          </a:bodyPr>
          <a:lstStyle/>
          <a:p>
            <a:pPr marL="685800" indent="-514350" algn="just">
              <a:lnSpc>
                <a:spcPct val="150000"/>
              </a:lnSpc>
              <a:buFont typeface="Wingdings" panose="05000000000000000000" pitchFamily="2" charset="2"/>
              <a:buChar char="v"/>
            </a:pPr>
            <a:endParaRPr lang="en-US" sz="2400" dirty="0">
              <a:effectLst/>
              <a:latin typeface="Times New Roman" panose="02020603050405020304" pitchFamily="18" charset="0"/>
              <a:ea typeface="Calibri" panose="020F0502020204030204" pitchFamily="34" charset="0"/>
            </a:endParaRPr>
          </a:p>
          <a:p>
            <a:pPr algn="just">
              <a:lnSpc>
                <a:spcPct val="150000"/>
              </a:lnSpc>
            </a:pPr>
            <a:endParaRPr lang="en-US" sz="2400" kern="100" dirty="0">
              <a:effectLst/>
              <a:latin typeface="Calibri" panose="020F0502020204030204" pitchFamily="34" charset="0"/>
              <a:ea typeface="Calibri" panose="020F0502020204030204" pitchFamily="34" charset="0"/>
              <a:cs typeface="Myanmar Text" panose="020B0502040204020203" pitchFamily="34"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dirty="0">
              <a:latin typeface="Times New Roman" panose="02020603050405020304" pitchFamily="18" charset="0"/>
              <a:cs typeface="Times New Roman" panose="02020603050405020304" pitchFamily="18" charset="0"/>
            </a:endParaRPr>
          </a:p>
          <a:p>
            <a:pPr algn="just">
              <a:lnSpc>
                <a:spcPct val="150000"/>
              </a:lnSpc>
              <a:spcBef>
                <a:spcPct val="0"/>
              </a:spcBef>
              <a:spcAft>
                <a:spcPts val="600"/>
              </a:spcAft>
            </a:pPr>
            <a:endParaRPr lang="en-US" altLang="en-US" sz="2400" dirty="0">
              <a:solidFill>
                <a:srgbClr val="000000"/>
              </a:solidFill>
              <a:latin typeface="Times New Roman" panose="02020603050405020304" pitchFamily="18" charset="0"/>
              <a:cs typeface="Times New Roman" panose="02020603050405020304" pitchFamily="18" charset="0"/>
            </a:endParaRPr>
          </a:p>
        </p:txBody>
      </p:sp>
      <p:sp>
        <p:nvSpPr>
          <p:cNvPr id="2" name="Rectangle 3">
            <a:extLst>
              <a:ext uri="{FF2B5EF4-FFF2-40B4-BE49-F238E27FC236}">
                <a16:creationId xmlns:a16="http://schemas.microsoft.com/office/drawing/2014/main" id="{1AEAD38B-3BBE-80D7-ED60-7A173F8AEE96}"/>
              </a:ext>
            </a:extLst>
          </p:cNvPr>
          <p:cNvSpPr>
            <a:spLocks noChangeArrowheads="1"/>
          </p:cNvSpPr>
          <p:nvPr/>
        </p:nvSpPr>
        <p:spPr bwMode="auto">
          <a:xfrm>
            <a:off x="346842" y="736665"/>
            <a:ext cx="8629778" cy="498663"/>
          </a:xfrm>
          <a:prstGeom prst="rect">
            <a:avLst/>
          </a:prstGeom>
          <a:noFill/>
          <a:ln w="9525">
            <a:noFill/>
            <a:miter lim="800000"/>
            <a:headEnd/>
            <a:tailEnd/>
          </a:ln>
        </p:spPr>
        <p:txBody>
          <a:bodyPr wrap="square">
            <a:spAutoFit/>
          </a:bodyPr>
          <a:lstStyle/>
          <a:p>
            <a:pPr marL="342900" indent="-342900" algn="just">
              <a:lnSpc>
                <a:spcPct val="150000"/>
              </a:lnSpc>
              <a:spcAft>
                <a:spcPts val="800"/>
              </a:spcAft>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Route Planning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Here use </a:t>
            </a:r>
            <a:r>
              <a:rPr lang="en-US" sz="2000" dirty="0">
                <a:effectLst/>
                <a:latin typeface="Times New Roman" panose="02020603050405020304" pitchFamily="18" charset="0"/>
                <a:ea typeface="Times New Roman" panose="02020603050405020304" pitchFamily="18" charset="0"/>
              </a:rPr>
              <a:t>A Algorithm (A-star)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 calculate </a:t>
            </a:r>
            <a:r>
              <a:rPr lang="en-US" sz="2000" dirty="0">
                <a:effectLst/>
                <a:latin typeface="Times New Roman" panose="02020603050405020304" pitchFamily="18" charset="0"/>
                <a:ea typeface="Times New Roman" panose="02020603050405020304" pitchFamily="18" charset="0"/>
              </a:rPr>
              <a:t>Route Planning.</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49C0961E-6804-6485-5CBF-2903F2CCBAEA}"/>
              </a:ext>
            </a:extLst>
          </p:cNvPr>
          <p:cNvSpPr txBox="1"/>
          <p:nvPr/>
        </p:nvSpPr>
        <p:spPr>
          <a:xfrm>
            <a:off x="155234" y="2151418"/>
            <a:ext cx="9012994" cy="2191434"/>
          </a:xfrm>
          <a:prstGeom prst="rect">
            <a:avLst/>
          </a:prstGeom>
          <a:noFill/>
        </p:spPr>
        <p:txBody>
          <a:bodyPr wrap="square">
            <a:spAutoFit/>
          </a:bodyPr>
          <a:lstStyle/>
          <a:p>
            <a:pPr marL="914400" marR="0" algn="just">
              <a:lnSpc>
                <a:spcPct val="150000"/>
              </a:lnSpc>
              <a:spcBef>
                <a:spcPts val="0"/>
              </a:spcBef>
              <a:spcAft>
                <a:spcPts val="8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Where: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marR="0" lvl="2"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f(n): Estimated total cost of path through node n</a:t>
            </a:r>
          </a:p>
          <a:p>
            <a:pPr marL="1257300" marR="0" lvl="2"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g(n): Cost to reach node n</a:t>
            </a:r>
          </a:p>
          <a:p>
            <a:pPr marL="1257300" marR="0" lvl="2" indent="-342900" algn="just">
              <a:lnSpc>
                <a:spcPct val="150000"/>
              </a:lnSpc>
              <a:spcBef>
                <a:spcPts val="0"/>
              </a:spcBef>
              <a:spcAft>
                <a:spcPts val="800"/>
              </a:spcAf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h(n): Estimated cost from n to the goal based on heuristic</a:t>
            </a:r>
          </a:p>
        </p:txBody>
      </p:sp>
      <p:pic>
        <p:nvPicPr>
          <p:cNvPr id="7" name="Picture 6">
            <a:extLst>
              <a:ext uri="{FF2B5EF4-FFF2-40B4-BE49-F238E27FC236}">
                <a16:creationId xmlns:a16="http://schemas.microsoft.com/office/drawing/2014/main" id="{D97D42EC-738D-23D8-5BFC-5516E99DF678}"/>
              </a:ext>
            </a:extLst>
          </p:cNvPr>
          <p:cNvPicPr>
            <a:picLocks noChangeAspect="1"/>
          </p:cNvPicPr>
          <p:nvPr/>
        </p:nvPicPr>
        <p:blipFill>
          <a:blip r:embed="rId3"/>
          <a:stretch>
            <a:fillRect/>
          </a:stretch>
        </p:blipFill>
        <p:spPr>
          <a:xfrm>
            <a:off x="2984700" y="1571452"/>
            <a:ext cx="2490683" cy="467880"/>
          </a:xfrm>
          <a:prstGeom prst="rect">
            <a:avLst/>
          </a:prstGeom>
        </p:spPr>
      </p:pic>
      <p:pic>
        <p:nvPicPr>
          <p:cNvPr id="13" name="Picture 12">
            <a:extLst>
              <a:ext uri="{FF2B5EF4-FFF2-40B4-BE49-F238E27FC236}">
                <a16:creationId xmlns:a16="http://schemas.microsoft.com/office/drawing/2014/main" id="{8F37D409-49CB-970F-18F1-7DC547E16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028" y="4531097"/>
            <a:ext cx="4153943" cy="2072015"/>
          </a:xfrm>
          <a:prstGeom prst="rect">
            <a:avLst/>
          </a:prstGeom>
          <a:ln w="28575">
            <a:solidFill>
              <a:schemeClr val="accent1"/>
            </a:solidFill>
          </a:ln>
        </p:spPr>
      </p:pic>
      <p:pic>
        <p:nvPicPr>
          <p:cNvPr id="15" name="Picture 9" descr="DSA">
            <a:extLst>
              <a:ext uri="{FF2B5EF4-FFF2-40B4-BE49-F238E27FC236}">
                <a16:creationId xmlns:a16="http://schemas.microsoft.com/office/drawing/2014/main" id="{82A27E67-BD1E-4577-9E88-530E85697B0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6" name="Picture 9" descr="DSA">
            <a:extLst>
              <a:ext uri="{FF2B5EF4-FFF2-40B4-BE49-F238E27FC236}">
                <a16:creationId xmlns:a16="http://schemas.microsoft.com/office/drawing/2014/main" id="{B6003339-4E9D-4D39-BB6E-39C8F0088C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7" name="Slide Number Placeholder 1">
            <a:extLst>
              <a:ext uri="{FF2B5EF4-FFF2-40B4-BE49-F238E27FC236}">
                <a16:creationId xmlns:a16="http://schemas.microsoft.com/office/drawing/2014/main" id="{ED0BE787-F117-4ACF-8800-8D9A3EFF80F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23</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850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CC713-E204-AE56-C6C3-E8560159C39C}"/>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9E1B24D-AC36-AC2C-3BC4-4759802CD2EF}"/>
              </a:ext>
            </a:extLst>
          </p:cNvPr>
          <p:cNvGraphicFramePr>
            <a:graphicFrameLocks noGrp="1"/>
          </p:cNvGraphicFramePr>
          <p:nvPr>
            <p:extLst>
              <p:ext uri="{D42A27DB-BD31-4B8C-83A1-F6EECF244321}">
                <p14:modId xmlns:p14="http://schemas.microsoft.com/office/powerpoint/2010/main" val="1008038911"/>
              </p:ext>
            </p:extLst>
          </p:nvPr>
        </p:nvGraphicFramePr>
        <p:xfrm>
          <a:off x="203414" y="622904"/>
          <a:ext cx="8629776" cy="6056736"/>
        </p:xfrm>
        <a:graphic>
          <a:graphicData uri="http://schemas.openxmlformats.org/drawingml/2006/table">
            <a:tbl>
              <a:tblPr firstRow="1" bandRow="1">
                <a:tableStyleId>{5940675A-B579-460E-94D1-54222C63F5DA}</a:tableStyleId>
              </a:tblPr>
              <a:tblGrid>
                <a:gridCol w="1078722">
                  <a:extLst>
                    <a:ext uri="{9D8B030D-6E8A-4147-A177-3AD203B41FA5}">
                      <a16:colId xmlns:a16="http://schemas.microsoft.com/office/drawing/2014/main" val="671287182"/>
                    </a:ext>
                  </a:extLst>
                </a:gridCol>
                <a:gridCol w="1078722">
                  <a:extLst>
                    <a:ext uri="{9D8B030D-6E8A-4147-A177-3AD203B41FA5}">
                      <a16:colId xmlns:a16="http://schemas.microsoft.com/office/drawing/2014/main" val="2966790628"/>
                    </a:ext>
                  </a:extLst>
                </a:gridCol>
                <a:gridCol w="1078722">
                  <a:extLst>
                    <a:ext uri="{9D8B030D-6E8A-4147-A177-3AD203B41FA5}">
                      <a16:colId xmlns:a16="http://schemas.microsoft.com/office/drawing/2014/main" val="715756993"/>
                    </a:ext>
                  </a:extLst>
                </a:gridCol>
                <a:gridCol w="1078722">
                  <a:extLst>
                    <a:ext uri="{9D8B030D-6E8A-4147-A177-3AD203B41FA5}">
                      <a16:colId xmlns:a16="http://schemas.microsoft.com/office/drawing/2014/main" val="2219239018"/>
                    </a:ext>
                  </a:extLst>
                </a:gridCol>
                <a:gridCol w="1078722">
                  <a:extLst>
                    <a:ext uri="{9D8B030D-6E8A-4147-A177-3AD203B41FA5}">
                      <a16:colId xmlns:a16="http://schemas.microsoft.com/office/drawing/2014/main" val="1877721639"/>
                    </a:ext>
                  </a:extLst>
                </a:gridCol>
                <a:gridCol w="1078722">
                  <a:extLst>
                    <a:ext uri="{9D8B030D-6E8A-4147-A177-3AD203B41FA5}">
                      <a16:colId xmlns:a16="http://schemas.microsoft.com/office/drawing/2014/main" val="600698757"/>
                    </a:ext>
                  </a:extLst>
                </a:gridCol>
                <a:gridCol w="1078722">
                  <a:extLst>
                    <a:ext uri="{9D8B030D-6E8A-4147-A177-3AD203B41FA5}">
                      <a16:colId xmlns:a16="http://schemas.microsoft.com/office/drawing/2014/main" val="2410043899"/>
                    </a:ext>
                  </a:extLst>
                </a:gridCol>
                <a:gridCol w="1078722">
                  <a:extLst>
                    <a:ext uri="{9D8B030D-6E8A-4147-A177-3AD203B41FA5}">
                      <a16:colId xmlns:a16="http://schemas.microsoft.com/office/drawing/2014/main" val="382184995"/>
                    </a:ext>
                  </a:extLst>
                </a:gridCol>
              </a:tblGrid>
              <a:tr h="420908">
                <a:tc>
                  <a:txBody>
                    <a:bodyPr/>
                    <a:lstStyle/>
                    <a:p>
                      <a:pPr algn="ctr"/>
                      <a:r>
                        <a:rPr lang="en-US" sz="2000" dirty="0">
                          <a:latin typeface="Times New Roman" panose="02020603050405020304" pitchFamily="18" charset="0"/>
                          <a:cs typeface="Times New Roman" panose="02020603050405020304" pitchFamily="18" charset="0"/>
                        </a:rPr>
                        <a:t>Type</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Gun Power</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Range (m)</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Range (m)</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Mils (mils)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Mils (mils)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Times (s)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Times (s)</a:t>
                      </a:r>
                    </a:p>
                  </a:txBody>
                  <a:tcPr>
                    <a:solidFill>
                      <a:schemeClr val="accent1">
                        <a:lumMod val="40000"/>
                        <a:lumOff val="60000"/>
                      </a:schemeClr>
                    </a:solidFill>
                  </a:tcPr>
                </a:tc>
                <a:extLst>
                  <a:ext uri="{0D108BD9-81ED-4DB2-BD59-A6C34878D82A}">
                    <a16:rowId xmlns:a16="http://schemas.microsoft.com/office/drawing/2014/main" val="3290039145"/>
                  </a:ext>
                </a:extLst>
              </a:tr>
              <a:tr h="420908">
                <a:tc rowSpan="7">
                  <a:txBody>
                    <a:bodyPr/>
                    <a:lstStyle/>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MA-7</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0</a:t>
                      </a:r>
                    </a:p>
                  </a:txBody>
                  <a:tcPr/>
                </a:tc>
                <a:tc>
                  <a:txBody>
                    <a:bodyPr/>
                    <a:lstStyle/>
                    <a:p>
                      <a:pPr algn="ctr"/>
                      <a:r>
                        <a:rPr lang="en-US" sz="2000" dirty="0">
                          <a:latin typeface="Times New Roman" panose="02020603050405020304" pitchFamily="18" charset="0"/>
                          <a:cs typeface="Times New Roman" panose="02020603050405020304" pitchFamily="18" charset="0"/>
                        </a:rPr>
                        <a:t>250</a:t>
                      </a:r>
                    </a:p>
                  </a:txBody>
                  <a:tcPr/>
                </a:tc>
                <a:tc>
                  <a:txBody>
                    <a:bodyPr/>
                    <a:lstStyle/>
                    <a:p>
                      <a:pPr algn="ctr"/>
                      <a:r>
                        <a:rPr lang="en-US" sz="2000" dirty="0">
                          <a:latin typeface="Times New Roman" panose="02020603050405020304" pitchFamily="18" charset="0"/>
                          <a:cs typeface="Times New Roman" panose="02020603050405020304" pitchFamily="18" charset="0"/>
                        </a:rPr>
                        <a:t>750</a:t>
                      </a:r>
                    </a:p>
                  </a:txBody>
                  <a:tcPr/>
                </a:tc>
                <a:tc>
                  <a:txBody>
                    <a:bodyPr/>
                    <a:lstStyle/>
                    <a:p>
                      <a:pPr algn="ctr"/>
                      <a:r>
                        <a:rPr lang="en-US" sz="2000" dirty="0">
                          <a:latin typeface="Times New Roman" panose="02020603050405020304" pitchFamily="18" charset="0"/>
                          <a:cs typeface="Times New Roman" panose="02020603050405020304" pitchFamily="18" charset="0"/>
                        </a:rPr>
                        <a:t>1427</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18.3</a:t>
                      </a:r>
                    </a:p>
                  </a:txBody>
                  <a:tcPr/>
                </a:tc>
                <a:tc>
                  <a:txBody>
                    <a:bodyPr/>
                    <a:lstStyle/>
                    <a:p>
                      <a:pPr algn="ctr"/>
                      <a:r>
                        <a:rPr lang="en-US" sz="2000" dirty="0">
                          <a:latin typeface="Times New Roman" panose="02020603050405020304" pitchFamily="18" charset="0"/>
                          <a:cs typeface="Times New Roman" panose="02020603050405020304" pitchFamily="18" charset="0"/>
                        </a:rPr>
                        <a:t>13.1</a:t>
                      </a:r>
                    </a:p>
                  </a:txBody>
                  <a:tcPr/>
                </a:tc>
                <a:extLst>
                  <a:ext uri="{0D108BD9-81ED-4DB2-BD59-A6C34878D82A}">
                    <a16:rowId xmlns:a16="http://schemas.microsoft.com/office/drawing/2014/main" val="1986169375"/>
                  </a:ext>
                </a:extLst>
              </a:tr>
              <a:tr h="420908">
                <a:tc vMerge="1">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500</a:t>
                      </a:r>
                    </a:p>
                  </a:txBody>
                  <a:tcPr/>
                </a:tc>
                <a:tc>
                  <a:txBody>
                    <a:bodyPr/>
                    <a:lstStyle/>
                    <a:p>
                      <a:pPr algn="ctr"/>
                      <a:r>
                        <a:rPr lang="en-US" sz="2000" dirty="0">
                          <a:latin typeface="Times New Roman" panose="02020603050405020304" pitchFamily="18" charset="0"/>
                          <a:cs typeface="Times New Roman" panose="02020603050405020304" pitchFamily="18" charset="0"/>
                        </a:rPr>
                        <a:t>1550</a:t>
                      </a:r>
                    </a:p>
                  </a:txBody>
                  <a:tcPr/>
                </a:tc>
                <a:tc>
                  <a:txBody>
                    <a:bodyPr/>
                    <a:lstStyle/>
                    <a:p>
                      <a:pPr algn="ctr"/>
                      <a:r>
                        <a:rPr lang="en-US" sz="2000" dirty="0">
                          <a:latin typeface="Times New Roman" panose="02020603050405020304" pitchFamily="18" charset="0"/>
                          <a:cs typeface="Times New Roman" panose="02020603050405020304" pitchFamily="18" charset="0"/>
                        </a:rPr>
                        <a:t>1437</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b="0" dirty="0">
                          <a:latin typeface="Times New Roman" panose="02020603050405020304" pitchFamily="18" charset="0"/>
                          <a:cs typeface="Times New Roman" panose="02020603050405020304" pitchFamily="18" charset="0"/>
                        </a:rPr>
                        <a:t>25.3</a:t>
                      </a:r>
                    </a:p>
                  </a:txBody>
                  <a:tcPr/>
                </a:tc>
                <a:tc>
                  <a:txBody>
                    <a:bodyPr/>
                    <a:lstStyle/>
                    <a:p>
                      <a:pPr algn="ctr"/>
                      <a:r>
                        <a:rPr lang="en-US" sz="2000" dirty="0">
                          <a:latin typeface="Times New Roman" panose="02020603050405020304" pitchFamily="18" charset="0"/>
                          <a:cs typeface="Times New Roman" panose="02020603050405020304" pitchFamily="18" charset="0"/>
                        </a:rPr>
                        <a:t>18.2</a:t>
                      </a:r>
                    </a:p>
                  </a:txBody>
                  <a:tcPr/>
                </a:tc>
                <a:extLst>
                  <a:ext uri="{0D108BD9-81ED-4DB2-BD59-A6C34878D82A}">
                    <a16:rowId xmlns:a16="http://schemas.microsoft.com/office/drawing/2014/main" val="254372557"/>
                  </a:ext>
                </a:extLst>
              </a:tr>
              <a:tr h="420908">
                <a:tc vMerge="1">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2150</a:t>
                      </a:r>
                    </a:p>
                  </a:txBody>
                  <a:tcPr/>
                </a:tc>
                <a:tc>
                  <a:txBody>
                    <a:bodyPr/>
                    <a:lstStyle/>
                    <a:p>
                      <a:pPr algn="ctr"/>
                      <a:r>
                        <a:rPr lang="en-US" sz="2000" dirty="0">
                          <a:latin typeface="Times New Roman" panose="02020603050405020304" pitchFamily="18" charset="0"/>
                          <a:cs typeface="Times New Roman" panose="02020603050405020304" pitchFamily="18" charset="0"/>
                        </a:rPr>
                        <a:t>1408</a:t>
                      </a:r>
                    </a:p>
                  </a:txBody>
                  <a:tcPr/>
                </a:tc>
                <a:tc>
                  <a:txBody>
                    <a:bodyPr/>
                    <a:lstStyle/>
                    <a:p>
                      <a:pPr algn="ctr"/>
                      <a:r>
                        <a:rPr lang="en-US" sz="2000" dirty="0">
                          <a:latin typeface="Times New Roman" panose="02020603050405020304" pitchFamily="18" charset="0"/>
                          <a:cs typeface="Times New Roman" panose="02020603050405020304" pitchFamily="18" charset="0"/>
                        </a:rPr>
                        <a:t>952</a:t>
                      </a:r>
                    </a:p>
                  </a:txBody>
                  <a:tcPr/>
                </a:tc>
                <a:tc>
                  <a:txBody>
                    <a:bodyPr/>
                    <a:lstStyle/>
                    <a:p>
                      <a:pPr algn="ctr"/>
                      <a:r>
                        <a:rPr lang="en-US" sz="2000" dirty="0">
                          <a:latin typeface="Times New Roman" panose="02020603050405020304" pitchFamily="18" charset="0"/>
                          <a:cs typeface="Times New Roman" panose="02020603050405020304" pitchFamily="18" charset="0"/>
                        </a:rPr>
                        <a:t>25.9</a:t>
                      </a:r>
                    </a:p>
                  </a:txBody>
                  <a:tcPr/>
                </a:tc>
                <a:tc>
                  <a:txBody>
                    <a:bodyPr/>
                    <a:lstStyle/>
                    <a:p>
                      <a:pPr algn="ctr"/>
                      <a:r>
                        <a:rPr lang="en-US" sz="2000" dirty="0">
                          <a:latin typeface="Times New Roman" panose="02020603050405020304" pitchFamily="18" charset="0"/>
                          <a:cs typeface="Times New Roman" panose="02020603050405020304" pitchFamily="18" charset="0"/>
                        </a:rPr>
                        <a:t>18.6</a:t>
                      </a:r>
                    </a:p>
                  </a:txBody>
                  <a:tcPr/>
                </a:tc>
                <a:extLst>
                  <a:ext uri="{0D108BD9-81ED-4DB2-BD59-A6C34878D82A}">
                    <a16:rowId xmlns:a16="http://schemas.microsoft.com/office/drawing/2014/main" val="3356032958"/>
                  </a:ext>
                </a:extLst>
              </a:tr>
              <a:tr h="420908">
                <a:tc vMerge="1">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pPr algn="ctr"/>
                      <a:r>
                        <a:rPr lang="en-US" sz="2000" dirty="0">
                          <a:latin typeface="Times New Roman" panose="02020603050405020304" pitchFamily="18" charset="0"/>
                          <a:cs typeface="Times New Roman" panose="02020603050405020304" pitchFamily="18" charset="0"/>
                        </a:rPr>
                        <a:t>1000</a:t>
                      </a:r>
                    </a:p>
                  </a:txBody>
                  <a:tcPr/>
                </a:tc>
                <a:tc>
                  <a:txBody>
                    <a:bodyPr/>
                    <a:lstStyle/>
                    <a:p>
                      <a:pPr algn="ctr"/>
                      <a:r>
                        <a:rPr lang="en-US" sz="2000" dirty="0">
                          <a:latin typeface="Times New Roman" panose="02020603050405020304" pitchFamily="18" charset="0"/>
                          <a:cs typeface="Times New Roman" panose="02020603050405020304" pitchFamily="18" charset="0"/>
                        </a:rPr>
                        <a:t>2900</a:t>
                      </a:r>
                    </a:p>
                  </a:txBody>
                  <a:tcPr/>
                </a:tc>
                <a:tc>
                  <a:txBody>
                    <a:bodyPr/>
                    <a:lstStyle/>
                    <a:p>
                      <a:pPr algn="ctr"/>
                      <a:r>
                        <a:rPr lang="en-US" sz="2000" dirty="0">
                          <a:latin typeface="Times New Roman" panose="02020603050405020304" pitchFamily="18" charset="0"/>
                          <a:cs typeface="Times New Roman" panose="02020603050405020304" pitchFamily="18" charset="0"/>
                        </a:rPr>
                        <a:t>1421</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40.2</a:t>
                      </a:r>
                    </a:p>
                  </a:txBody>
                  <a:tcPr/>
                </a:tc>
                <a:tc>
                  <a:txBody>
                    <a:bodyPr/>
                    <a:lstStyle/>
                    <a:p>
                      <a:pPr algn="ctr"/>
                      <a:r>
                        <a:rPr lang="en-US" sz="2000" dirty="0">
                          <a:latin typeface="Times New Roman" panose="02020603050405020304" pitchFamily="18" charset="0"/>
                          <a:cs typeface="Times New Roman" panose="02020603050405020304" pitchFamily="18" charset="0"/>
                        </a:rPr>
                        <a:t>18.8</a:t>
                      </a:r>
                    </a:p>
                  </a:txBody>
                  <a:tcPr/>
                </a:tc>
                <a:extLst>
                  <a:ext uri="{0D108BD9-81ED-4DB2-BD59-A6C34878D82A}">
                    <a16:rowId xmlns:a16="http://schemas.microsoft.com/office/drawing/2014/main" val="225636529"/>
                  </a:ext>
                </a:extLst>
              </a:tr>
              <a:tr h="420908">
                <a:tc vMerge="1">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pPr algn="ctr"/>
                      <a:r>
                        <a:rPr lang="en-US" sz="2000" dirty="0">
                          <a:latin typeface="Times New Roman" panose="02020603050405020304" pitchFamily="18" charset="0"/>
                          <a:cs typeface="Times New Roman" panose="02020603050405020304" pitchFamily="18" charset="0"/>
                        </a:rPr>
                        <a:t>1300</a:t>
                      </a:r>
                    </a:p>
                  </a:txBody>
                  <a:tcPr/>
                </a:tc>
                <a:tc>
                  <a:txBody>
                    <a:bodyPr/>
                    <a:lstStyle/>
                    <a:p>
                      <a:pPr algn="ctr"/>
                      <a:r>
                        <a:rPr lang="en-US" sz="2000" dirty="0">
                          <a:latin typeface="Times New Roman" panose="02020603050405020304" pitchFamily="18" charset="0"/>
                          <a:cs typeface="Times New Roman" panose="02020603050405020304" pitchFamily="18" charset="0"/>
                        </a:rPr>
                        <a:t>3480</a:t>
                      </a:r>
                    </a:p>
                  </a:txBody>
                  <a:tcPr/>
                </a:tc>
                <a:tc>
                  <a:txBody>
                    <a:bodyPr/>
                    <a:lstStyle/>
                    <a:p>
                      <a:pPr algn="ctr"/>
                      <a:r>
                        <a:rPr lang="en-US" sz="2000" dirty="0">
                          <a:latin typeface="Times New Roman" panose="02020603050405020304" pitchFamily="18" charset="0"/>
                          <a:cs typeface="Times New Roman" panose="02020603050405020304" pitchFamily="18" charset="0"/>
                        </a:rPr>
                        <a:t>1405</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46.1</a:t>
                      </a:r>
                    </a:p>
                  </a:txBody>
                  <a:tcPr/>
                </a:tc>
                <a:tc>
                  <a:txBody>
                    <a:bodyPr/>
                    <a:lstStyle/>
                    <a:p>
                      <a:pPr algn="ctr"/>
                      <a:r>
                        <a:rPr lang="en-US" sz="2000" dirty="0">
                          <a:latin typeface="Times New Roman" panose="02020603050405020304" pitchFamily="18" charset="0"/>
                          <a:cs typeface="Times New Roman" panose="02020603050405020304" pitchFamily="18" charset="0"/>
                        </a:rPr>
                        <a:t>33.1</a:t>
                      </a:r>
                    </a:p>
                  </a:txBody>
                  <a:tcPr/>
                </a:tc>
                <a:extLst>
                  <a:ext uri="{0D108BD9-81ED-4DB2-BD59-A6C34878D82A}">
                    <a16:rowId xmlns:a16="http://schemas.microsoft.com/office/drawing/2014/main" val="1201162638"/>
                  </a:ext>
                </a:extLst>
              </a:tr>
              <a:tr h="420908">
                <a:tc vMerge="1">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5</a:t>
                      </a:r>
                    </a:p>
                  </a:txBody>
                  <a:tcPr/>
                </a:tc>
                <a:tc>
                  <a:txBody>
                    <a:bodyPr/>
                    <a:lstStyle/>
                    <a:p>
                      <a:pPr algn="ctr"/>
                      <a:r>
                        <a:rPr lang="en-US" sz="2000" dirty="0">
                          <a:latin typeface="Times New Roman" panose="02020603050405020304" pitchFamily="18" charset="0"/>
                          <a:cs typeface="Times New Roman" panose="02020603050405020304" pitchFamily="18" charset="0"/>
                        </a:rPr>
                        <a:t>1600</a:t>
                      </a:r>
                    </a:p>
                  </a:txBody>
                  <a:tcPr/>
                </a:tc>
                <a:tc>
                  <a:txBody>
                    <a:bodyPr/>
                    <a:lstStyle/>
                    <a:p>
                      <a:pPr algn="ctr"/>
                      <a:r>
                        <a:rPr lang="en-US" sz="2000" dirty="0">
                          <a:latin typeface="Times New Roman" panose="02020603050405020304" pitchFamily="18" charset="0"/>
                          <a:cs typeface="Times New Roman" panose="02020603050405020304" pitchFamily="18" charset="0"/>
                        </a:rPr>
                        <a:t>4050</a:t>
                      </a:r>
                    </a:p>
                  </a:txBody>
                  <a:tcPr/>
                </a:tc>
                <a:tc>
                  <a:txBody>
                    <a:bodyPr/>
                    <a:lstStyle/>
                    <a:p>
                      <a:pPr algn="ctr"/>
                      <a:r>
                        <a:rPr lang="en-US" sz="2000" dirty="0">
                          <a:latin typeface="Times New Roman" panose="02020603050405020304" pitchFamily="18" charset="0"/>
                          <a:cs typeface="Times New Roman" panose="02020603050405020304" pitchFamily="18" charset="0"/>
                        </a:rPr>
                        <a:t>1395</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51.5</a:t>
                      </a:r>
                    </a:p>
                  </a:txBody>
                  <a:tcPr/>
                </a:tc>
                <a:tc>
                  <a:txBody>
                    <a:bodyPr/>
                    <a:lstStyle/>
                    <a:p>
                      <a:pPr algn="ctr"/>
                      <a:r>
                        <a:rPr lang="en-US" sz="2000" dirty="0">
                          <a:latin typeface="Times New Roman" panose="02020603050405020304" pitchFamily="18" charset="0"/>
                          <a:cs typeface="Times New Roman" panose="02020603050405020304" pitchFamily="18" charset="0"/>
                        </a:rPr>
                        <a:t>37.2</a:t>
                      </a:r>
                    </a:p>
                  </a:txBody>
                  <a:tcPr/>
                </a:tc>
                <a:extLst>
                  <a:ext uri="{0D108BD9-81ED-4DB2-BD59-A6C34878D82A}">
                    <a16:rowId xmlns:a16="http://schemas.microsoft.com/office/drawing/2014/main" val="3825948710"/>
                  </a:ext>
                </a:extLst>
              </a:tr>
              <a:tr h="420908">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6</a:t>
                      </a:r>
                    </a:p>
                  </a:txBody>
                  <a:tcPr/>
                </a:tc>
                <a:tc>
                  <a:txBody>
                    <a:bodyPr/>
                    <a:lstStyle/>
                    <a:p>
                      <a:pPr algn="ctr"/>
                      <a:r>
                        <a:rPr lang="en-US" sz="2000" dirty="0">
                          <a:latin typeface="Times New Roman" panose="02020603050405020304" pitchFamily="18" charset="0"/>
                          <a:cs typeface="Times New Roman" panose="02020603050405020304" pitchFamily="18" charset="0"/>
                        </a:rPr>
                        <a:t>1800</a:t>
                      </a:r>
                    </a:p>
                  </a:txBody>
                  <a:tcPr/>
                </a:tc>
                <a:tc>
                  <a:txBody>
                    <a:bodyPr/>
                    <a:lstStyle/>
                    <a:p>
                      <a:pPr algn="ctr"/>
                      <a:r>
                        <a:rPr lang="en-US" sz="2000" dirty="0">
                          <a:latin typeface="Times New Roman" panose="02020603050405020304" pitchFamily="18" charset="0"/>
                          <a:cs typeface="Times New Roman" panose="02020603050405020304" pitchFamily="18" charset="0"/>
                        </a:rPr>
                        <a:t>4600</a:t>
                      </a:r>
                    </a:p>
                  </a:txBody>
                  <a:tcPr/>
                </a:tc>
                <a:tc>
                  <a:txBody>
                    <a:bodyPr/>
                    <a:lstStyle/>
                    <a:p>
                      <a:pPr algn="ctr"/>
                      <a:r>
                        <a:rPr lang="en-US" sz="2000" dirty="0">
                          <a:latin typeface="Times New Roman" panose="02020603050405020304" pitchFamily="18" charset="0"/>
                          <a:cs typeface="Times New Roman" panose="02020603050405020304" pitchFamily="18" charset="0"/>
                        </a:rPr>
                        <a:t>1395</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57.0</a:t>
                      </a:r>
                    </a:p>
                  </a:txBody>
                  <a:tcPr/>
                </a:tc>
                <a:tc>
                  <a:txBody>
                    <a:bodyPr/>
                    <a:lstStyle/>
                    <a:p>
                      <a:pPr algn="ctr"/>
                      <a:r>
                        <a:rPr lang="en-US" sz="2000" dirty="0">
                          <a:latin typeface="Times New Roman" panose="02020603050405020304" pitchFamily="18" charset="0"/>
                          <a:cs typeface="Times New Roman" panose="02020603050405020304" pitchFamily="18" charset="0"/>
                        </a:rPr>
                        <a:t>41</a:t>
                      </a:r>
                    </a:p>
                  </a:txBody>
                  <a:tcPr/>
                </a:tc>
                <a:extLst>
                  <a:ext uri="{0D108BD9-81ED-4DB2-BD59-A6C34878D82A}">
                    <a16:rowId xmlns:a16="http://schemas.microsoft.com/office/drawing/2014/main" val="2135072689"/>
                  </a:ext>
                </a:extLst>
              </a:tr>
              <a:tr h="420908">
                <a:tc rowSpan="5">
                  <a:txBody>
                    <a:bodyPr/>
                    <a:lstStyle/>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MA-8</a:t>
                      </a:r>
                    </a:p>
                  </a:txBody>
                  <a:tcPr/>
                </a:tc>
                <a:tc>
                  <a:txBody>
                    <a:bodyPr/>
                    <a:lstStyle/>
                    <a:p>
                      <a:pPr algn="ctr"/>
                      <a:r>
                        <a:rPr lang="en-US" sz="2000" dirty="0">
                          <a:latin typeface="Times New Roman" panose="02020603050405020304" pitchFamily="18" charset="0"/>
                          <a:cs typeface="Times New Roman" panose="02020603050405020304" pitchFamily="18" charset="0"/>
                        </a:rPr>
                        <a:t>0</a:t>
                      </a:r>
                    </a:p>
                  </a:txBody>
                  <a:tcPr/>
                </a:tc>
                <a:tc>
                  <a:txBody>
                    <a:bodyPr/>
                    <a:lstStyle/>
                    <a:p>
                      <a:pPr algn="ctr"/>
                      <a:r>
                        <a:rPr lang="en-US" sz="2000" dirty="0">
                          <a:latin typeface="Times New Roman" panose="02020603050405020304" pitchFamily="18" charset="0"/>
                          <a:cs typeface="Times New Roman" panose="02020603050405020304" pitchFamily="18" charset="0"/>
                        </a:rPr>
                        <a:t>200</a:t>
                      </a:r>
                    </a:p>
                  </a:txBody>
                  <a:tcPr/>
                </a:tc>
                <a:tc>
                  <a:txBody>
                    <a:bodyPr/>
                    <a:lstStyle/>
                    <a:p>
                      <a:pPr algn="ctr"/>
                      <a:r>
                        <a:rPr lang="en-US" sz="2000" dirty="0">
                          <a:latin typeface="Times New Roman" panose="02020603050405020304" pitchFamily="18" charset="0"/>
                          <a:cs typeface="Times New Roman" panose="02020603050405020304" pitchFamily="18" charset="0"/>
                        </a:rPr>
                        <a:t>550</a:t>
                      </a:r>
                    </a:p>
                  </a:txBody>
                  <a:tcPr/>
                </a:tc>
                <a:tc>
                  <a:txBody>
                    <a:bodyPr/>
                    <a:lstStyle/>
                    <a:p>
                      <a:pPr algn="ctr"/>
                      <a:r>
                        <a:rPr lang="en-US" sz="2000" dirty="0">
                          <a:latin typeface="Times New Roman" panose="02020603050405020304" pitchFamily="18" charset="0"/>
                          <a:cs typeface="Times New Roman" panose="02020603050405020304" pitchFamily="18" charset="0"/>
                        </a:rPr>
                        <a:t>1410</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14</a:t>
                      </a:r>
                    </a:p>
                  </a:txBody>
                  <a:tcPr/>
                </a:tc>
                <a:tc>
                  <a:txBody>
                    <a:bodyPr/>
                    <a:lstStyle/>
                    <a:p>
                      <a:pPr algn="ctr"/>
                      <a:r>
                        <a:rPr lang="en-US" sz="2000" dirty="0">
                          <a:latin typeface="Times New Roman" panose="02020603050405020304" pitchFamily="18" charset="0"/>
                          <a:cs typeface="Times New Roman" panose="02020603050405020304" pitchFamily="18" charset="0"/>
                        </a:rPr>
                        <a:t>10</a:t>
                      </a:r>
                    </a:p>
                  </a:txBody>
                  <a:tcPr/>
                </a:tc>
                <a:extLst>
                  <a:ext uri="{0D108BD9-81ED-4DB2-BD59-A6C34878D82A}">
                    <a16:rowId xmlns:a16="http://schemas.microsoft.com/office/drawing/2014/main" val="2996446155"/>
                  </a:ext>
                </a:extLst>
              </a:tr>
              <a:tr h="420908">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400</a:t>
                      </a:r>
                    </a:p>
                  </a:txBody>
                  <a:tcPr/>
                </a:tc>
                <a:tc>
                  <a:txBody>
                    <a:bodyPr/>
                    <a:lstStyle/>
                    <a:p>
                      <a:pPr algn="ctr"/>
                      <a:r>
                        <a:rPr lang="en-US" sz="2000" dirty="0">
                          <a:latin typeface="Times New Roman" panose="02020603050405020304" pitchFamily="18" charset="0"/>
                          <a:cs typeface="Times New Roman" panose="02020603050405020304" pitchFamily="18" charset="0"/>
                        </a:rPr>
                        <a:t>1125</a:t>
                      </a:r>
                    </a:p>
                  </a:txBody>
                  <a:tcPr/>
                </a:tc>
                <a:tc>
                  <a:txBody>
                    <a:bodyPr/>
                    <a:lstStyle/>
                    <a:p>
                      <a:pPr algn="ctr"/>
                      <a:r>
                        <a:rPr lang="en-US" sz="2000" dirty="0">
                          <a:latin typeface="Times New Roman" panose="02020603050405020304" pitchFamily="18" charset="0"/>
                          <a:cs typeface="Times New Roman" panose="02020603050405020304" pitchFamily="18" charset="0"/>
                        </a:rPr>
                        <a:t>1414</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21</a:t>
                      </a:r>
                    </a:p>
                  </a:txBody>
                  <a:tcPr/>
                </a:tc>
                <a:tc>
                  <a:txBody>
                    <a:bodyPr/>
                    <a:lstStyle/>
                    <a:p>
                      <a:pPr algn="ctr"/>
                      <a:r>
                        <a:rPr lang="en-US" sz="2000" dirty="0">
                          <a:latin typeface="Times New Roman" panose="02020603050405020304" pitchFamily="18" charset="0"/>
                          <a:cs typeface="Times New Roman" panose="02020603050405020304" pitchFamily="18" charset="0"/>
                        </a:rPr>
                        <a:t>15.1</a:t>
                      </a:r>
                    </a:p>
                  </a:txBody>
                  <a:tcPr/>
                </a:tc>
                <a:extLst>
                  <a:ext uri="{0D108BD9-81ED-4DB2-BD59-A6C34878D82A}">
                    <a16:rowId xmlns:a16="http://schemas.microsoft.com/office/drawing/2014/main" val="2353534028"/>
                  </a:ext>
                </a:extLst>
              </a:tr>
              <a:tr h="420908">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pPr algn="ctr"/>
                      <a:r>
                        <a:rPr lang="en-US" sz="2000" dirty="0">
                          <a:latin typeface="Times New Roman" panose="02020603050405020304" pitchFamily="18" charset="0"/>
                          <a:cs typeface="Times New Roman" panose="02020603050405020304" pitchFamily="18" charset="0"/>
                        </a:rPr>
                        <a:t>600</a:t>
                      </a:r>
                    </a:p>
                  </a:txBody>
                  <a:tcPr/>
                </a:tc>
                <a:tc>
                  <a:txBody>
                    <a:bodyPr/>
                    <a:lstStyle/>
                    <a:p>
                      <a:pPr algn="ctr"/>
                      <a:r>
                        <a:rPr lang="en-US" sz="2000" dirty="0">
                          <a:latin typeface="Times New Roman" panose="02020603050405020304" pitchFamily="18" charset="0"/>
                          <a:cs typeface="Times New Roman" panose="02020603050405020304" pitchFamily="18" charset="0"/>
                        </a:rPr>
                        <a:t>1650</a:t>
                      </a:r>
                    </a:p>
                  </a:txBody>
                  <a:tcPr/>
                </a:tc>
                <a:tc>
                  <a:txBody>
                    <a:bodyPr/>
                    <a:lstStyle/>
                    <a:p>
                      <a:pPr algn="ctr"/>
                      <a:r>
                        <a:rPr lang="en-US" sz="2000" dirty="0">
                          <a:latin typeface="Times New Roman" panose="02020603050405020304" pitchFamily="18" charset="0"/>
                          <a:cs typeface="Times New Roman" panose="02020603050405020304" pitchFamily="18" charset="0"/>
                        </a:rPr>
                        <a:t>1410</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27.2</a:t>
                      </a:r>
                    </a:p>
                  </a:txBody>
                  <a:tcPr/>
                </a:tc>
                <a:tc>
                  <a:txBody>
                    <a:bodyPr/>
                    <a:lstStyle/>
                    <a:p>
                      <a:pPr algn="ctr"/>
                      <a:r>
                        <a:rPr lang="en-US" sz="2000" dirty="0">
                          <a:latin typeface="Times New Roman" panose="02020603050405020304" pitchFamily="18" charset="0"/>
                          <a:cs typeface="Times New Roman" panose="02020603050405020304" pitchFamily="18" charset="0"/>
                        </a:rPr>
                        <a:t>17.6</a:t>
                      </a:r>
                    </a:p>
                  </a:txBody>
                  <a:tcPr/>
                </a:tc>
                <a:extLst>
                  <a:ext uri="{0D108BD9-81ED-4DB2-BD59-A6C34878D82A}">
                    <a16:rowId xmlns:a16="http://schemas.microsoft.com/office/drawing/2014/main" val="3475066241"/>
                  </a:ext>
                </a:extLst>
              </a:tr>
              <a:tr h="420908">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pPr algn="ctr"/>
                      <a:r>
                        <a:rPr lang="en-US" sz="2000" dirty="0">
                          <a:latin typeface="Times New Roman" panose="02020603050405020304" pitchFamily="18" charset="0"/>
                          <a:cs typeface="Times New Roman" panose="02020603050405020304" pitchFamily="18" charset="0"/>
                        </a:rPr>
                        <a:t>900</a:t>
                      </a:r>
                    </a:p>
                  </a:txBody>
                  <a:tcPr/>
                </a:tc>
                <a:tc>
                  <a:txBody>
                    <a:bodyPr/>
                    <a:lstStyle/>
                    <a:p>
                      <a:pPr algn="ctr"/>
                      <a:r>
                        <a:rPr lang="en-US" sz="2000" dirty="0">
                          <a:latin typeface="Times New Roman" panose="02020603050405020304" pitchFamily="18" charset="0"/>
                          <a:cs typeface="Times New Roman" panose="02020603050405020304" pitchFamily="18" charset="0"/>
                        </a:rPr>
                        <a:t>2700</a:t>
                      </a:r>
                    </a:p>
                  </a:txBody>
                  <a:tcPr/>
                </a:tc>
                <a:tc>
                  <a:txBody>
                    <a:bodyPr/>
                    <a:lstStyle/>
                    <a:p>
                      <a:pPr algn="ctr"/>
                      <a:r>
                        <a:rPr lang="en-US" sz="2000" dirty="0">
                          <a:latin typeface="Times New Roman" panose="02020603050405020304" pitchFamily="18" charset="0"/>
                          <a:cs typeface="Times New Roman" panose="02020603050405020304" pitchFamily="18" charset="0"/>
                        </a:rPr>
                        <a:t>1427</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36.4</a:t>
                      </a:r>
                    </a:p>
                  </a:txBody>
                  <a:tcPr/>
                </a:tc>
                <a:tc>
                  <a:txBody>
                    <a:bodyPr/>
                    <a:lstStyle/>
                    <a:p>
                      <a:pPr algn="ctr"/>
                      <a:r>
                        <a:rPr lang="en-US" sz="2000" dirty="0">
                          <a:latin typeface="Times New Roman" panose="02020603050405020304" pitchFamily="18" charset="0"/>
                          <a:cs typeface="Times New Roman" panose="02020603050405020304" pitchFamily="18" charset="0"/>
                        </a:rPr>
                        <a:t>26.1</a:t>
                      </a:r>
                    </a:p>
                  </a:txBody>
                  <a:tcPr/>
                </a:tc>
                <a:extLst>
                  <a:ext uri="{0D108BD9-81ED-4DB2-BD59-A6C34878D82A}">
                    <a16:rowId xmlns:a16="http://schemas.microsoft.com/office/drawing/2014/main" val="524828507"/>
                  </a:ext>
                </a:extLst>
              </a:tr>
              <a:tr h="420908">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pPr algn="ctr"/>
                      <a:r>
                        <a:rPr lang="en-US" sz="2000" dirty="0">
                          <a:latin typeface="Times New Roman" panose="02020603050405020304" pitchFamily="18" charset="0"/>
                          <a:cs typeface="Times New Roman" panose="02020603050405020304" pitchFamily="18" charset="0"/>
                        </a:rPr>
                        <a:t>1300</a:t>
                      </a:r>
                    </a:p>
                  </a:txBody>
                  <a:tcPr/>
                </a:tc>
                <a:tc>
                  <a:txBody>
                    <a:bodyPr/>
                    <a:lstStyle/>
                    <a:p>
                      <a:pPr algn="ctr"/>
                      <a:r>
                        <a:rPr lang="en-US" sz="2000" dirty="0">
                          <a:latin typeface="Times New Roman" panose="02020603050405020304" pitchFamily="18" charset="0"/>
                          <a:cs typeface="Times New Roman" panose="02020603050405020304" pitchFamily="18" charset="0"/>
                        </a:rPr>
                        <a:t>3550</a:t>
                      </a:r>
                    </a:p>
                  </a:txBody>
                  <a:tcPr/>
                </a:tc>
                <a:tc>
                  <a:txBody>
                    <a:bodyPr/>
                    <a:lstStyle/>
                    <a:p>
                      <a:pPr algn="ctr"/>
                      <a:r>
                        <a:rPr lang="en-US" sz="2000" dirty="0">
                          <a:latin typeface="Times New Roman" panose="02020603050405020304" pitchFamily="18" charset="0"/>
                          <a:cs typeface="Times New Roman" panose="02020603050405020304" pitchFamily="18" charset="0"/>
                        </a:rPr>
                        <a:t>1409</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44.2</a:t>
                      </a:r>
                    </a:p>
                  </a:txBody>
                  <a:tcPr/>
                </a:tc>
                <a:tc>
                  <a:txBody>
                    <a:bodyPr/>
                    <a:lstStyle/>
                    <a:p>
                      <a:pPr algn="ctr"/>
                      <a:r>
                        <a:rPr lang="en-US" sz="2000" dirty="0">
                          <a:latin typeface="Times New Roman" panose="02020603050405020304" pitchFamily="18" charset="0"/>
                          <a:cs typeface="Times New Roman" panose="02020603050405020304" pitchFamily="18" charset="0"/>
                        </a:rPr>
                        <a:t>35.0</a:t>
                      </a:r>
                    </a:p>
                  </a:txBody>
                  <a:tcPr/>
                </a:tc>
                <a:extLst>
                  <a:ext uri="{0D108BD9-81ED-4DB2-BD59-A6C34878D82A}">
                    <a16:rowId xmlns:a16="http://schemas.microsoft.com/office/drawing/2014/main" val="2878959483"/>
                  </a:ext>
                </a:extLst>
              </a:tr>
            </a:tbl>
          </a:graphicData>
        </a:graphic>
      </p:graphicFrame>
      <p:sp>
        <p:nvSpPr>
          <p:cNvPr id="17" name="Rectangle 3">
            <a:extLst>
              <a:ext uri="{FF2B5EF4-FFF2-40B4-BE49-F238E27FC236}">
                <a16:creationId xmlns:a16="http://schemas.microsoft.com/office/drawing/2014/main" id="{BAA5E617-DFE8-5DE5-21DA-CCB952A9381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Weapon’s Range Specification for Each weapon</a:t>
            </a:r>
            <a:endParaRPr lang="en-US" sz="28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45E2D9C2-C924-7310-0312-818DBF55171D}"/>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73223B06-50E0-923E-6B0E-66F56C684D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23BA505C-9394-D132-3AA3-02830913C5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3DA8B5BD-5F6F-F092-A656-C4B3F033852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24</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05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CD844-9B1A-4F30-8BA0-38288358F157}"/>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CF10C08-9855-A24F-9E62-C82E3A19BBE7}"/>
              </a:ext>
            </a:extLst>
          </p:cNvPr>
          <p:cNvGraphicFramePr>
            <a:graphicFrameLocks noGrp="1"/>
          </p:cNvGraphicFramePr>
          <p:nvPr>
            <p:extLst>
              <p:ext uri="{D42A27DB-BD31-4B8C-83A1-F6EECF244321}">
                <p14:modId xmlns:p14="http://schemas.microsoft.com/office/powerpoint/2010/main" val="4020453542"/>
              </p:ext>
            </p:extLst>
          </p:nvPr>
        </p:nvGraphicFramePr>
        <p:xfrm>
          <a:off x="203414" y="611887"/>
          <a:ext cx="8629776" cy="6156960"/>
        </p:xfrm>
        <a:graphic>
          <a:graphicData uri="http://schemas.openxmlformats.org/drawingml/2006/table">
            <a:tbl>
              <a:tblPr firstRow="1" bandRow="1">
                <a:tableStyleId>{5940675A-B579-460E-94D1-54222C63F5DA}</a:tableStyleId>
              </a:tblPr>
              <a:tblGrid>
                <a:gridCol w="1078722">
                  <a:extLst>
                    <a:ext uri="{9D8B030D-6E8A-4147-A177-3AD203B41FA5}">
                      <a16:colId xmlns:a16="http://schemas.microsoft.com/office/drawing/2014/main" val="671287182"/>
                    </a:ext>
                  </a:extLst>
                </a:gridCol>
                <a:gridCol w="1078722">
                  <a:extLst>
                    <a:ext uri="{9D8B030D-6E8A-4147-A177-3AD203B41FA5}">
                      <a16:colId xmlns:a16="http://schemas.microsoft.com/office/drawing/2014/main" val="2966790628"/>
                    </a:ext>
                  </a:extLst>
                </a:gridCol>
                <a:gridCol w="1078722">
                  <a:extLst>
                    <a:ext uri="{9D8B030D-6E8A-4147-A177-3AD203B41FA5}">
                      <a16:colId xmlns:a16="http://schemas.microsoft.com/office/drawing/2014/main" val="715756993"/>
                    </a:ext>
                  </a:extLst>
                </a:gridCol>
                <a:gridCol w="1078722">
                  <a:extLst>
                    <a:ext uri="{9D8B030D-6E8A-4147-A177-3AD203B41FA5}">
                      <a16:colId xmlns:a16="http://schemas.microsoft.com/office/drawing/2014/main" val="2219239018"/>
                    </a:ext>
                  </a:extLst>
                </a:gridCol>
                <a:gridCol w="1078722">
                  <a:extLst>
                    <a:ext uri="{9D8B030D-6E8A-4147-A177-3AD203B41FA5}">
                      <a16:colId xmlns:a16="http://schemas.microsoft.com/office/drawing/2014/main" val="1877721639"/>
                    </a:ext>
                  </a:extLst>
                </a:gridCol>
                <a:gridCol w="1078722">
                  <a:extLst>
                    <a:ext uri="{9D8B030D-6E8A-4147-A177-3AD203B41FA5}">
                      <a16:colId xmlns:a16="http://schemas.microsoft.com/office/drawing/2014/main" val="600698757"/>
                    </a:ext>
                  </a:extLst>
                </a:gridCol>
                <a:gridCol w="1078722">
                  <a:extLst>
                    <a:ext uri="{9D8B030D-6E8A-4147-A177-3AD203B41FA5}">
                      <a16:colId xmlns:a16="http://schemas.microsoft.com/office/drawing/2014/main" val="2410043899"/>
                    </a:ext>
                  </a:extLst>
                </a:gridCol>
                <a:gridCol w="1078722">
                  <a:extLst>
                    <a:ext uri="{9D8B030D-6E8A-4147-A177-3AD203B41FA5}">
                      <a16:colId xmlns:a16="http://schemas.microsoft.com/office/drawing/2014/main" val="382184995"/>
                    </a:ext>
                  </a:extLst>
                </a:gridCol>
              </a:tblGrid>
              <a:tr h="961657">
                <a:tc>
                  <a:txBody>
                    <a:bodyPr/>
                    <a:lstStyle/>
                    <a:p>
                      <a:pPr algn="ctr"/>
                      <a:r>
                        <a:rPr lang="en-US" sz="2000" dirty="0">
                          <a:latin typeface="Times New Roman" panose="02020603050405020304" pitchFamily="18" charset="0"/>
                          <a:cs typeface="Times New Roman" panose="02020603050405020304" pitchFamily="18" charset="0"/>
                        </a:rPr>
                        <a:t>Type</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Gun Power</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Range (m)</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Range (m)</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Mils (mils)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Mils (mils)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Min- Times (s)</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Max- Times (s)</a:t>
                      </a:r>
                    </a:p>
                  </a:txBody>
                  <a:tcPr>
                    <a:solidFill>
                      <a:schemeClr val="accent1">
                        <a:lumMod val="40000"/>
                        <a:lumOff val="60000"/>
                      </a:schemeClr>
                    </a:solidFill>
                  </a:tcPr>
                </a:tc>
                <a:extLst>
                  <a:ext uri="{0D108BD9-81ED-4DB2-BD59-A6C34878D82A}">
                    <a16:rowId xmlns:a16="http://schemas.microsoft.com/office/drawing/2014/main" val="3290039145"/>
                  </a:ext>
                </a:extLst>
              </a:tr>
              <a:tr h="378835">
                <a:tc rowSpan="4">
                  <a:txBody>
                    <a:bodyPr/>
                    <a:lstStyle/>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MA-8</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5</a:t>
                      </a:r>
                    </a:p>
                  </a:txBody>
                  <a:tcPr/>
                </a:tc>
                <a:tc>
                  <a:txBody>
                    <a:bodyPr/>
                    <a:lstStyle/>
                    <a:p>
                      <a:pPr algn="ctr"/>
                      <a:r>
                        <a:rPr lang="en-US" sz="2000" dirty="0">
                          <a:latin typeface="Times New Roman" panose="02020603050405020304" pitchFamily="18" charset="0"/>
                          <a:cs typeface="Times New Roman" panose="02020603050405020304" pitchFamily="18" charset="0"/>
                        </a:rPr>
                        <a:t>1600</a:t>
                      </a:r>
                    </a:p>
                  </a:txBody>
                  <a:tcPr/>
                </a:tc>
                <a:tc>
                  <a:txBody>
                    <a:bodyPr/>
                    <a:lstStyle/>
                    <a:p>
                      <a:pPr algn="ctr"/>
                      <a:r>
                        <a:rPr lang="en-US" sz="2000" dirty="0">
                          <a:latin typeface="Times New Roman" panose="02020603050405020304" pitchFamily="18" charset="0"/>
                          <a:cs typeface="Times New Roman" panose="02020603050405020304" pitchFamily="18" charset="0"/>
                        </a:rPr>
                        <a:t>4400</a:t>
                      </a:r>
                    </a:p>
                  </a:txBody>
                  <a:tcPr/>
                </a:tc>
                <a:tc>
                  <a:txBody>
                    <a:bodyPr/>
                    <a:lstStyle/>
                    <a:p>
                      <a:pPr algn="ctr"/>
                      <a:r>
                        <a:rPr lang="en-US" sz="2000" dirty="0">
                          <a:latin typeface="Times New Roman" panose="02020603050405020304" pitchFamily="18" charset="0"/>
                          <a:cs typeface="Times New Roman" panose="02020603050405020304" pitchFamily="18" charset="0"/>
                        </a:rPr>
                        <a:t>1412</a:t>
                      </a:r>
                    </a:p>
                  </a:txBody>
                  <a:tcPr/>
                </a:tc>
                <a:tc>
                  <a:txBody>
                    <a:bodyPr/>
                    <a:lstStyle/>
                    <a:p>
                      <a:pPr algn="ctr"/>
                      <a:r>
                        <a:rPr lang="en-US" sz="2000" dirty="0">
                          <a:latin typeface="Times New Roman" panose="02020603050405020304" pitchFamily="18" charset="0"/>
                          <a:cs typeface="Times New Roman" panose="02020603050405020304" pitchFamily="18" charset="0"/>
                        </a:rPr>
                        <a:t>868</a:t>
                      </a:r>
                    </a:p>
                  </a:txBody>
                  <a:tcPr/>
                </a:tc>
                <a:tc>
                  <a:txBody>
                    <a:bodyPr/>
                    <a:lstStyle/>
                    <a:p>
                      <a:pPr algn="ctr"/>
                      <a:r>
                        <a:rPr lang="en-US" sz="2000" dirty="0">
                          <a:latin typeface="Times New Roman" panose="02020603050405020304" pitchFamily="18" charset="0"/>
                          <a:cs typeface="Times New Roman" panose="02020603050405020304" pitchFamily="18" charset="0"/>
                        </a:rPr>
                        <a:t>51.1</a:t>
                      </a:r>
                    </a:p>
                  </a:txBody>
                  <a:tcPr/>
                </a:tc>
                <a:tc>
                  <a:txBody>
                    <a:bodyPr/>
                    <a:lstStyle/>
                    <a:p>
                      <a:pPr algn="ctr"/>
                      <a:r>
                        <a:rPr lang="en-US" sz="2000" dirty="0">
                          <a:latin typeface="Times New Roman" panose="02020603050405020304" pitchFamily="18" charset="0"/>
                          <a:cs typeface="Times New Roman" panose="02020603050405020304" pitchFamily="18" charset="0"/>
                        </a:rPr>
                        <a:t>39.1</a:t>
                      </a:r>
                    </a:p>
                  </a:txBody>
                  <a:tcPr/>
                </a:tc>
                <a:extLst>
                  <a:ext uri="{0D108BD9-81ED-4DB2-BD59-A6C34878D82A}">
                    <a16:rowId xmlns:a16="http://schemas.microsoft.com/office/drawing/2014/main" val="1986169375"/>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6</a:t>
                      </a:r>
                    </a:p>
                  </a:txBody>
                  <a:tcPr/>
                </a:tc>
                <a:tc>
                  <a:txBody>
                    <a:bodyPr/>
                    <a:lstStyle/>
                    <a:p>
                      <a:pPr algn="ctr"/>
                      <a:r>
                        <a:rPr lang="en-US" sz="2000" dirty="0">
                          <a:latin typeface="Times New Roman" panose="02020603050405020304" pitchFamily="18" charset="0"/>
                          <a:cs typeface="Times New Roman" panose="02020603050405020304" pitchFamily="18" charset="0"/>
                        </a:rPr>
                        <a:t>2100</a:t>
                      </a:r>
                    </a:p>
                  </a:txBody>
                  <a:tcPr/>
                </a:tc>
                <a:tc>
                  <a:txBody>
                    <a:bodyPr/>
                    <a:lstStyle/>
                    <a:p>
                      <a:pPr algn="ctr"/>
                      <a:r>
                        <a:rPr lang="en-US" sz="2000" dirty="0">
                          <a:latin typeface="Times New Roman" panose="02020603050405020304" pitchFamily="18" charset="0"/>
                          <a:cs typeface="Times New Roman" panose="02020603050405020304" pitchFamily="18" charset="0"/>
                        </a:rPr>
                        <a:t>5150</a:t>
                      </a:r>
                    </a:p>
                  </a:txBody>
                  <a:tcPr/>
                </a:tc>
                <a:tc>
                  <a:txBody>
                    <a:bodyPr/>
                    <a:lstStyle/>
                    <a:p>
                      <a:pPr algn="ctr"/>
                      <a:r>
                        <a:rPr lang="en-US" sz="2000" dirty="0">
                          <a:latin typeface="Times New Roman" panose="02020603050405020304" pitchFamily="18" charset="0"/>
                          <a:cs typeface="Times New Roman" panose="02020603050405020304" pitchFamily="18" charset="0"/>
                        </a:rPr>
                        <a:t>1387</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b="0" dirty="0">
                          <a:latin typeface="Times New Roman" panose="02020603050405020304" pitchFamily="18" charset="0"/>
                          <a:cs typeface="Times New Roman" panose="02020603050405020304" pitchFamily="18" charset="0"/>
                        </a:rPr>
                        <a:t>57.8</a:t>
                      </a:r>
                    </a:p>
                  </a:txBody>
                  <a:tcPr/>
                </a:tc>
                <a:tc>
                  <a:txBody>
                    <a:bodyPr/>
                    <a:lstStyle/>
                    <a:p>
                      <a:pPr algn="ctr"/>
                      <a:r>
                        <a:rPr lang="en-US" sz="2000" dirty="0">
                          <a:latin typeface="Times New Roman" panose="02020603050405020304" pitchFamily="18" charset="0"/>
                          <a:cs typeface="Times New Roman" panose="02020603050405020304" pitchFamily="18" charset="0"/>
                        </a:rPr>
                        <a:t>41.8</a:t>
                      </a:r>
                    </a:p>
                  </a:txBody>
                  <a:tcPr/>
                </a:tc>
                <a:extLst>
                  <a:ext uri="{0D108BD9-81ED-4DB2-BD59-A6C34878D82A}">
                    <a16:rowId xmlns:a16="http://schemas.microsoft.com/office/drawing/2014/main" val="254372557"/>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7</a:t>
                      </a:r>
                    </a:p>
                  </a:txBody>
                  <a:tcPr/>
                </a:tc>
                <a:tc>
                  <a:txBody>
                    <a:bodyPr/>
                    <a:lstStyle/>
                    <a:p>
                      <a:pPr algn="ctr"/>
                      <a:r>
                        <a:rPr lang="en-US" sz="2000" dirty="0">
                          <a:latin typeface="Times New Roman" panose="02020603050405020304" pitchFamily="18" charset="0"/>
                          <a:cs typeface="Times New Roman" panose="02020603050405020304" pitchFamily="18" charset="0"/>
                        </a:rPr>
                        <a:t>2400</a:t>
                      </a:r>
                    </a:p>
                  </a:txBody>
                  <a:tcPr/>
                </a:tc>
                <a:tc>
                  <a:txBody>
                    <a:bodyPr/>
                    <a:lstStyle/>
                    <a:p>
                      <a:pPr algn="ctr"/>
                      <a:r>
                        <a:rPr lang="en-US" sz="2000" dirty="0">
                          <a:latin typeface="Times New Roman" panose="02020603050405020304" pitchFamily="18" charset="0"/>
                          <a:cs typeface="Times New Roman" panose="02020603050405020304" pitchFamily="18" charset="0"/>
                        </a:rPr>
                        <a:t>5800</a:t>
                      </a:r>
                    </a:p>
                  </a:txBody>
                  <a:tcPr/>
                </a:tc>
                <a:tc>
                  <a:txBody>
                    <a:bodyPr/>
                    <a:lstStyle/>
                    <a:p>
                      <a:pPr algn="ctr"/>
                      <a:r>
                        <a:rPr lang="en-US" sz="2000" dirty="0">
                          <a:latin typeface="Times New Roman" panose="02020603050405020304" pitchFamily="18" charset="0"/>
                          <a:cs typeface="Times New Roman" panose="02020603050405020304" pitchFamily="18" charset="0"/>
                        </a:rPr>
                        <a:t>1382</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62.9</a:t>
                      </a:r>
                    </a:p>
                  </a:txBody>
                  <a:tcPr/>
                </a:tc>
                <a:tc>
                  <a:txBody>
                    <a:bodyPr/>
                    <a:lstStyle/>
                    <a:p>
                      <a:pPr algn="ctr"/>
                      <a:r>
                        <a:rPr lang="en-US" sz="2000" dirty="0">
                          <a:latin typeface="Times New Roman" panose="02020603050405020304" pitchFamily="18" charset="0"/>
                          <a:cs typeface="Times New Roman" panose="02020603050405020304" pitchFamily="18" charset="0"/>
                        </a:rPr>
                        <a:t>45.5</a:t>
                      </a:r>
                    </a:p>
                  </a:txBody>
                  <a:tcPr/>
                </a:tc>
                <a:extLst>
                  <a:ext uri="{0D108BD9-81ED-4DB2-BD59-A6C34878D82A}">
                    <a16:rowId xmlns:a16="http://schemas.microsoft.com/office/drawing/2014/main" val="3356032958"/>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8</a:t>
                      </a:r>
                    </a:p>
                  </a:txBody>
                  <a:tcPr/>
                </a:tc>
                <a:tc>
                  <a:txBody>
                    <a:bodyPr/>
                    <a:lstStyle/>
                    <a:p>
                      <a:pPr algn="ctr"/>
                      <a:r>
                        <a:rPr lang="en-US" sz="2000" dirty="0">
                          <a:latin typeface="Times New Roman" panose="02020603050405020304" pitchFamily="18" charset="0"/>
                          <a:cs typeface="Times New Roman" panose="02020603050405020304" pitchFamily="18" charset="0"/>
                        </a:rPr>
                        <a:t>2400</a:t>
                      </a:r>
                    </a:p>
                  </a:txBody>
                  <a:tcPr/>
                </a:tc>
                <a:tc>
                  <a:txBody>
                    <a:bodyPr/>
                    <a:lstStyle/>
                    <a:p>
                      <a:pPr algn="ctr"/>
                      <a:r>
                        <a:rPr lang="en-US" sz="2000" dirty="0">
                          <a:latin typeface="Times New Roman" panose="02020603050405020304" pitchFamily="18" charset="0"/>
                          <a:cs typeface="Times New Roman" panose="02020603050405020304" pitchFamily="18" charset="0"/>
                        </a:rPr>
                        <a:t>6250</a:t>
                      </a:r>
                    </a:p>
                  </a:txBody>
                  <a:tcPr/>
                </a:tc>
                <a:tc>
                  <a:txBody>
                    <a:bodyPr/>
                    <a:lstStyle/>
                    <a:p>
                      <a:pPr algn="ctr"/>
                      <a:r>
                        <a:rPr lang="en-US" sz="2000" dirty="0">
                          <a:latin typeface="Times New Roman" panose="02020603050405020304" pitchFamily="18" charset="0"/>
                          <a:cs typeface="Times New Roman" panose="02020603050405020304" pitchFamily="18" charset="0"/>
                        </a:rPr>
                        <a:t>1402</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68.6</a:t>
                      </a:r>
                    </a:p>
                  </a:txBody>
                  <a:tcPr/>
                </a:tc>
                <a:tc>
                  <a:txBody>
                    <a:bodyPr/>
                    <a:lstStyle/>
                    <a:p>
                      <a:pPr algn="ctr"/>
                      <a:r>
                        <a:rPr lang="en-US" sz="2000" dirty="0">
                          <a:latin typeface="Times New Roman" panose="02020603050405020304" pitchFamily="18" charset="0"/>
                          <a:cs typeface="Times New Roman" panose="02020603050405020304" pitchFamily="18" charset="0"/>
                        </a:rPr>
                        <a:t>49.4</a:t>
                      </a:r>
                    </a:p>
                  </a:txBody>
                  <a:tcPr/>
                </a:tc>
                <a:extLst>
                  <a:ext uri="{0D108BD9-81ED-4DB2-BD59-A6C34878D82A}">
                    <a16:rowId xmlns:a16="http://schemas.microsoft.com/office/drawing/2014/main" val="225636529"/>
                  </a:ext>
                </a:extLst>
              </a:tr>
              <a:tr h="378835">
                <a:tc rowSpan="9">
                  <a:txBody>
                    <a:bodyPr/>
                    <a:lstStyle/>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MA-6</a:t>
                      </a:r>
                    </a:p>
                    <a:p>
                      <a:pPr algn="ctr"/>
                      <a:r>
                        <a:rPr lang="en-US" sz="2000" dirty="0">
                          <a:latin typeface="Times New Roman" panose="02020603050405020304" pitchFamily="18" charset="0"/>
                          <a:cs typeface="Times New Roman" panose="02020603050405020304" pitchFamily="18" charset="0"/>
                        </a:rPr>
                        <a:t>120 MM</a:t>
                      </a: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1</a:t>
                      </a:r>
                    </a:p>
                  </a:txBody>
                  <a:tcPr/>
                </a:tc>
                <a:tc>
                  <a:txBody>
                    <a:bodyPr/>
                    <a:lstStyle/>
                    <a:p>
                      <a:pPr algn="ctr"/>
                      <a:r>
                        <a:rPr lang="en-US" sz="2000" dirty="0">
                          <a:latin typeface="Times New Roman" panose="02020603050405020304" pitchFamily="18" charset="0"/>
                          <a:cs typeface="Times New Roman" panose="02020603050405020304" pitchFamily="18" charset="0"/>
                        </a:rPr>
                        <a:t>600</a:t>
                      </a:r>
                    </a:p>
                  </a:txBody>
                  <a:tcPr/>
                </a:tc>
                <a:tc>
                  <a:txBody>
                    <a:bodyPr/>
                    <a:lstStyle/>
                    <a:p>
                      <a:pPr algn="ctr"/>
                      <a:r>
                        <a:rPr lang="en-US" sz="2000" dirty="0">
                          <a:latin typeface="Times New Roman" panose="02020603050405020304" pitchFamily="18" charset="0"/>
                          <a:cs typeface="Times New Roman" panose="02020603050405020304" pitchFamily="18" charset="0"/>
                        </a:rPr>
                        <a:t>1850</a:t>
                      </a:r>
                    </a:p>
                  </a:txBody>
                  <a:tcPr/>
                </a:tc>
                <a:tc>
                  <a:txBody>
                    <a:bodyPr/>
                    <a:lstStyle/>
                    <a:p>
                      <a:pPr algn="ctr"/>
                      <a:r>
                        <a:rPr lang="en-US" sz="2000" dirty="0">
                          <a:latin typeface="Times New Roman" panose="02020603050405020304" pitchFamily="18" charset="0"/>
                          <a:cs typeface="Times New Roman" panose="02020603050405020304" pitchFamily="18" charset="0"/>
                        </a:rPr>
                        <a:t>1432</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27</a:t>
                      </a:r>
                    </a:p>
                  </a:txBody>
                  <a:tcPr/>
                </a:tc>
                <a:tc>
                  <a:txBody>
                    <a:bodyPr/>
                    <a:lstStyle/>
                    <a:p>
                      <a:pPr algn="ctr"/>
                      <a:r>
                        <a:rPr lang="en-US" sz="2000" dirty="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1201162638"/>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2</a:t>
                      </a:r>
                    </a:p>
                  </a:txBody>
                  <a:tcPr/>
                </a:tc>
                <a:tc>
                  <a:txBody>
                    <a:bodyPr/>
                    <a:lstStyle/>
                    <a:p>
                      <a:pPr algn="ctr"/>
                      <a:r>
                        <a:rPr lang="en-US" sz="2000" dirty="0">
                          <a:latin typeface="Times New Roman" panose="02020603050405020304" pitchFamily="18" charset="0"/>
                          <a:cs typeface="Times New Roman" panose="02020603050405020304" pitchFamily="18" charset="0"/>
                        </a:rPr>
                        <a:t>1000</a:t>
                      </a:r>
                    </a:p>
                  </a:txBody>
                  <a:tcPr/>
                </a:tc>
                <a:tc>
                  <a:txBody>
                    <a:bodyPr/>
                    <a:lstStyle/>
                    <a:p>
                      <a:pPr algn="ctr"/>
                      <a:r>
                        <a:rPr lang="en-US" sz="2000" dirty="0">
                          <a:latin typeface="Times New Roman" panose="02020603050405020304" pitchFamily="18" charset="0"/>
                          <a:cs typeface="Times New Roman" panose="02020603050405020304" pitchFamily="18" charset="0"/>
                        </a:rPr>
                        <a:t>3000</a:t>
                      </a:r>
                    </a:p>
                  </a:txBody>
                  <a:tcPr/>
                </a:tc>
                <a:tc>
                  <a:txBody>
                    <a:bodyPr/>
                    <a:lstStyle/>
                    <a:p>
                      <a:pPr algn="ctr"/>
                      <a:r>
                        <a:rPr lang="en-US" sz="2000" dirty="0">
                          <a:latin typeface="Times New Roman" panose="02020603050405020304" pitchFamily="18" charset="0"/>
                          <a:cs typeface="Times New Roman" panose="02020603050405020304" pitchFamily="18" charset="0"/>
                        </a:rPr>
                        <a:t>1427</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36</a:t>
                      </a:r>
                    </a:p>
                  </a:txBody>
                  <a:tcPr/>
                </a:tc>
                <a:tc>
                  <a:txBody>
                    <a:bodyPr/>
                    <a:lstStyle/>
                    <a:p>
                      <a:pPr algn="ctr"/>
                      <a:r>
                        <a:rPr lang="en-US" sz="2000" dirty="0">
                          <a:latin typeface="Times New Roman" panose="02020603050405020304" pitchFamily="18" charset="0"/>
                          <a:cs typeface="Times New Roman" panose="02020603050405020304" pitchFamily="18" charset="0"/>
                        </a:rPr>
                        <a:t>26</a:t>
                      </a:r>
                    </a:p>
                  </a:txBody>
                  <a:tcPr/>
                </a:tc>
                <a:extLst>
                  <a:ext uri="{0D108BD9-81ED-4DB2-BD59-A6C34878D82A}">
                    <a16:rowId xmlns:a16="http://schemas.microsoft.com/office/drawing/2014/main" val="3825948710"/>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3</a:t>
                      </a:r>
                    </a:p>
                  </a:txBody>
                  <a:tcPr/>
                </a:tc>
                <a:tc>
                  <a:txBody>
                    <a:bodyPr/>
                    <a:lstStyle/>
                    <a:p>
                      <a:pPr algn="ctr"/>
                      <a:r>
                        <a:rPr lang="en-US" sz="2000" dirty="0">
                          <a:latin typeface="Times New Roman" panose="02020603050405020304" pitchFamily="18" charset="0"/>
                          <a:cs typeface="Times New Roman" panose="02020603050405020304" pitchFamily="18" charset="0"/>
                        </a:rPr>
                        <a:t>1400</a:t>
                      </a:r>
                    </a:p>
                  </a:txBody>
                  <a:tcPr/>
                </a:tc>
                <a:tc>
                  <a:txBody>
                    <a:bodyPr/>
                    <a:lstStyle/>
                    <a:p>
                      <a:pPr algn="ctr"/>
                      <a:r>
                        <a:rPr lang="en-US" sz="2000" dirty="0">
                          <a:latin typeface="Times New Roman" panose="02020603050405020304" pitchFamily="18" charset="0"/>
                          <a:cs typeface="Times New Roman" panose="02020603050405020304" pitchFamily="18" charset="0"/>
                        </a:rPr>
                        <a:t>4100</a:t>
                      </a:r>
                    </a:p>
                  </a:txBody>
                  <a:tcPr/>
                </a:tc>
                <a:tc>
                  <a:txBody>
                    <a:bodyPr/>
                    <a:lstStyle/>
                    <a:p>
                      <a:pPr algn="ctr"/>
                      <a:r>
                        <a:rPr lang="en-US" sz="2000" dirty="0">
                          <a:latin typeface="Times New Roman" panose="02020603050405020304" pitchFamily="18" charset="0"/>
                          <a:cs typeface="Times New Roman" panose="02020603050405020304" pitchFamily="18" charset="0"/>
                        </a:rPr>
                        <a:t>1423</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43</a:t>
                      </a:r>
                    </a:p>
                  </a:txBody>
                  <a:tcPr/>
                </a:tc>
                <a:tc>
                  <a:txBody>
                    <a:bodyPr/>
                    <a:lstStyle/>
                    <a:p>
                      <a:pPr algn="ctr"/>
                      <a:r>
                        <a:rPr lang="en-US" sz="2000" dirty="0">
                          <a:latin typeface="Times New Roman" panose="02020603050405020304" pitchFamily="18" charset="0"/>
                          <a:cs typeface="Times New Roman" panose="02020603050405020304" pitchFamily="18" charset="0"/>
                        </a:rPr>
                        <a:t>29</a:t>
                      </a:r>
                    </a:p>
                  </a:txBody>
                  <a:tcPr/>
                </a:tc>
                <a:extLst>
                  <a:ext uri="{0D108BD9-81ED-4DB2-BD59-A6C34878D82A}">
                    <a16:rowId xmlns:a16="http://schemas.microsoft.com/office/drawing/2014/main" val="2135072689"/>
                  </a:ext>
                </a:extLst>
              </a:tr>
              <a:tr h="378835">
                <a:tc vMerge="1">
                  <a:txBody>
                    <a:bodyPr/>
                    <a:lstStyle/>
                    <a:p>
                      <a:endParaRPr dirty="0"/>
                    </a:p>
                  </a:txBody>
                  <a:tcPr/>
                </a:tc>
                <a:tc>
                  <a:txBody>
                    <a:bodyPr/>
                    <a:lstStyle/>
                    <a:p>
                      <a:pPr algn="ctr"/>
                      <a:r>
                        <a:rPr lang="en-US" sz="2000" dirty="0">
                          <a:latin typeface="Times New Roman" panose="02020603050405020304" pitchFamily="18" charset="0"/>
                          <a:cs typeface="Times New Roman" panose="02020603050405020304" pitchFamily="18" charset="0"/>
                        </a:rPr>
                        <a:t>4</a:t>
                      </a:r>
                    </a:p>
                  </a:txBody>
                  <a:tcPr/>
                </a:tc>
                <a:tc>
                  <a:txBody>
                    <a:bodyPr/>
                    <a:lstStyle/>
                    <a:p>
                      <a:pPr algn="ctr"/>
                      <a:r>
                        <a:rPr lang="en-US" sz="2000" dirty="0">
                          <a:latin typeface="Times New Roman" panose="02020603050405020304" pitchFamily="18" charset="0"/>
                          <a:cs typeface="Times New Roman" panose="02020603050405020304" pitchFamily="18" charset="0"/>
                        </a:rPr>
                        <a:t>1900</a:t>
                      </a:r>
                    </a:p>
                  </a:txBody>
                  <a:tcPr/>
                </a:tc>
                <a:tc>
                  <a:txBody>
                    <a:bodyPr/>
                    <a:lstStyle/>
                    <a:p>
                      <a:pPr algn="ctr"/>
                      <a:r>
                        <a:rPr lang="en-US" sz="2000" dirty="0">
                          <a:latin typeface="Times New Roman" panose="02020603050405020304" pitchFamily="18" charset="0"/>
                          <a:cs typeface="Times New Roman" panose="02020603050405020304" pitchFamily="18" charset="0"/>
                        </a:rPr>
                        <a:t>5250</a:t>
                      </a:r>
                    </a:p>
                  </a:txBody>
                  <a:tcPr/>
                </a:tc>
                <a:tc>
                  <a:txBody>
                    <a:bodyPr/>
                    <a:lstStyle/>
                    <a:p>
                      <a:pPr algn="ctr"/>
                      <a:r>
                        <a:rPr lang="en-US" sz="2000" dirty="0">
                          <a:latin typeface="Times New Roman" panose="02020603050405020304" pitchFamily="18" charset="0"/>
                          <a:cs typeface="Times New Roman" panose="02020603050405020304" pitchFamily="18" charset="0"/>
                        </a:rPr>
                        <a:t>1411</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51</a:t>
                      </a:r>
                    </a:p>
                  </a:txBody>
                  <a:tcPr/>
                </a:tc>
                <a:tc>
                  <a:txBody>
                    <a:bodyPr/>
                    <a:lstStyle/>
                    <a:p>
                      <a:pPr algn="ctr"/>
                      <a:r>
                        <a:rPr lang="en-US" sz="2000" dirty="0">
                          <a:latin typeface="Times New Roman" panose="02020603050405020304" pitchFamily="18" charset="0"/>
                          <a:cs typeface="Times New Roman" panose="02020603050405020304" pitchFamily="18" charset="0"/>
                        </a:rPr>
                        <a:t>37</a:t>
                      </a:r>
                    </a:p>
                  </a:txBody>
                  <a:tcPr/>
                </a:tc>
                <a:extLst>
                  <a:ext uri="{0D108BD9-81ED-4DB2-BD59-A6C34878D82A}">
                    <a16:rowId xmlns:a16="http://schemas.microsoft.com/office/drawing/2014/main" val="2996446155"/>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5</a:t>
                      </a:r>
                    </a:p>
                  </a:txBody>
                  <a:tcPr/>
                </a:tc>
                <a:tc>
                  <a:txBody>
                    <a:bodyPr/>
                    <a:lstStyle/>
                    <a:p>
                      <a:pPr algn="ctr"/>
                      <a:r>
                        <a:rPr lang="en-US" sz="2000" dirty="0">
                          <a:latin typeface="Times New Roman" panose="02020603050405020304" pitchFamily="18" charset="0"/>
                          <a:cs typeface="Times New Roman" panose="02020603050405020304" pitchFamily="18" charset="0"/>
                        </a:rPr>
                        <a:t>2300</a:t>
                      </a:r>
                    </a:p>
                  </a:txBody>
                  <a:tcPr/>
                </a:tc>
                <a:tc>
                  <a:txBody>
                    <a:bodyPr/>
                    <a:lstStyle/>
                    <a:p>
                      <a:pPr algn="ctr"/>
                      <a:r>
                        <a:rPr lang="en-US" sz="2000" dirty="0">
                          <a:latin typeface="Times New Roman" panose="02020603050405020304" pitchFamily="18" charset="0"/>
                          <a:cs typeface="Times New Roman" panose="02020603050405020304" pitchFamily="18" charset="0"/>
                        </a:rPr>
                        <a:t>6100</a:t>
                      </a:r>
                    </a:p>
                  </a:txBody>
                  <a:tcPr/>
                </a:tc>
                <a:tc>
                  <a:txBody>
                    <a:bodyPr/>
                    <a:lstStyle/>
                    <a:p>
                      <a:pPr algn="ctr"/>
                      <a:r>
                        <a:rPr lang="en-US" sz="2000" dirty="0">
                          <a:latin typeface="Times New Roman" panose="02020603050405020304" pitchFamily="18" charset="0"/>
                          <a:cs typeface="Times New Roman" panose="02020603050405020304" pitchFamily="18" charset="0"/>
                        </a:rPr>
                        <a:t>1403</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56</a:t>
                      </a:r>
                    </a:p>
                  </a:txBody>
                  <a:tcPr/>
                </a:tc>
                <a:tc>
                  <a:txBody>
                    <a:bodyPr/>
                    <a:lstStyle/>
                    <a:p>
                      <a:pPr algn="ctr"/>
                      <a:r>
                        <a:rPr lang="en-US" sz="2000" dirty="0">
                          <a:latin typeface="Times New Roman" panose="02020603050405020304" pitchFamily="18" charset="0"/>
                          <a:cs typeface="Times New Roman" panose="02020603050405020304" pitchFamily="18" charset="0"/>
                        </a:rPr>
                        <a:t>41</a:t>
                      </a:r>
                    </a:p>
                  </a:txBody>
                  <a:tcPr/>
                </a:tc>
                <a:extLst>
                  <a:ext uri="{0D108BD9-81ED-4DB2-BD59-A6C34878D82A}">
                    <a16:rowId xmlns:a16="http://schemas.microsoft.com/office/drawing/2014/main" val="2353534028"/>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6</a:t>
                      </a:r>
                    </a:p>
                  </a:txBody>
                  <a:tcPr/>
                </a:tc>
                <a:tc>
                  <a:txBody>
                    <a:bodyPr/>
                    <a:lstStyle/>
                    <a:p>
                      <a:pPr algn="ctr"/>
                      <a:r>
                        <a:rPr lang="en-US" sz="2000" dirty="0">
                          <a:latin typeface="Times New Roman" panose="02020603050405020304" pitchFamily="18" charset="0"/>
                          <a:cs typeface="Times New Roman" panose="02020603050405020304" pitchFamily="18" charset="0"/>
                        </a:rPr>
                        <a:t>2600</a:t>
                      </a:r>
                    </a:p>
                  </a:txBody>
                  <a:tcPr/>
                </a:tc>
                <a:tc>
                  <a:txBody>
                    <a:bodyPr/>
                    <a:lstStyle/>
                    <a:p>
                      <a:pPr algn="ctr"/>
                      <a:r>
                        <a:rPr lang="en-US" sz="2000" dirty="0">
                          <a:latin typeface="Times New Roman" panose="02020603050405020304" pitchFamily="18" charset="0"/>
                          <a:cs typeface="Times New Roman" panose="02020603050405020304" pitchFamily="18" charset="0"/>
                        </a:rPr>
                        <a:t>7000</a:t>
                      </a:r>
                    </a:p>
                  </a:txBody>
                  <a:tcPr/>
                </a:tc>
                <a:tc>
                  <a:txBody>
                    <a:bodyPr/>
                    <a:lstStyle/>
                    <a:p>
                      <a:pPr algn="ctr"/>
                      <a:r>
                        <a:rPr lang="en-US" sz="2000" dirty="0">
                          <a:latin typeface="Times New Roman" panose="02020603050405020304" pitchFamily="18" charset="0"/>
                          <a:cs typeface="Times New Roman" panose="02020603050405020304" pitchFamily="18" charset="0"/>
                        </a:rPr>
                        <a:t>1398</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61</a:t>
                      </a:r>
                    </a:p>
                  </a:txBody>
                  <a:tcPr/>
                </a:tc>
                <a:tc>
                  <a:txBody>
                    <a:bodyPr/>
                    <a:lstStyle/>
                    <a:p>
                      <a:pPr algn="ctr"/>
                      <a:r>
                        <a:rPr lang="en-US" sz="2000" dirty="0">
                          <a:latin typeface="Times New Roman" panose="02020603050405020304" pitchFamily="18" charset="0"/>
                          <a:cs typeface="Times New Roman" panose="02020603050405020304" pitchFamily="18" charset="0"/>
                        </a:rPr>
                        <a:t>45</a:t>
                      </a:r>
                    </a:p>
                  </a:txBody>
                  <a:tcPr/>
                </a:tc>
                <a:extLst>
                  <a:ext uri="{0D108BD9-81ED-4DB2-BD59-A6C34878D82A}">
                    <a16:rowId xmlns:a16="http://schemas.microsoft.com/office/drawing/2014/main" val="3475066241"/>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7</a:t>
                      </a:r>
                    </a:p>
                  </a:txBody>
                  <a:tcPr/>
                </a:tc>
                <a:tc>
                  <a:txBody>
                    <a:bodyPr/>
                    <a:lstStyle/>
                    <a:p>
                      <a:pPr algn="ctr"/>
                      <a:r>
                        <a:rPr lang="en-US" sz="2000" dirty="0">
                          <a:latin typeface="Times New Roman" panose="02020603050405020304" pitchFamily="18" charset="0"/>
                          <a:cs typeface="Times New Roman" panose="02020603050405020304" pitchFamily="18" charset="0"/>
                        </a:rPr>
                        <a:t>2900</a:t>
                      </a:r>
                    </a:p>
                  </a:txBody>
                  <a:tcPr/>
                </a:tc>
                <a:tc>
                  <a:txBody>
                    <a:bodyPr/>
                    <a:lstStyle/>
                    <a:p>
                      <a:pPr algn="ctr"/>
                      <a:r>
                        <a:rPr lang="en-US" sz="2000" dirty="0">
                          <a:latin typeface="Times New Roman" panose="02020603050405020304" pitchFamily="18" charset="0"/>
                          <a:cs typeface="Times New Roman" panose="02020603050405020304" pitchFamily="18" charset="0"/>
                        </a:rPr>
                        <a:t>7650</a:t>
                      </a:r>
                    </a:p>
                  </a:txBody>
                  <a:tcPr/>
                </a:tc>
                <a:tc>
                  <a:txBody>
                    <a:bodyPr/>
                    <a:lstStyle/>
                    <a:p>
                      <a:pPr algn="ctr"/>
                      <a:r>
                        <a:rPr lang="en-US" sz="2000" dirty="0">
                          <a:latin typeface="Times New Roman" panose="02020603050405020304" pitchFamily="18" charset="0"/>
                          <a:cs typeface="Times New Roman" panose="02020603050405020304" pitchFamily="18" charset="0"/>
                        </a:rPr>
                        <a:t>1399</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69</a:t>
                      </a:r>
                    </a:p>
                  </a:txBody>
                  <a:tcPr/>
                </a:tc>
                <a:tc>
                  <a:txBody>
                    <a:bodyPr/>
                    <a:lstStyle/>
                    <a:p>
                      <a:pPr algn="ctr"/>
                      <a:r>
                        <a:rPr lang="en-US" sz="2000" dirty="0">
                          <a:latin typeface="Times New Roman" panose="02020603050405020304" pitchFamily="18" charset="0"/>
                          <a:cs typeface="Times New Roman" panose="02020603050405020304" pitchFamily="18" charset="0"/>
                        </a:rPr>
                        <a:t>49</a:t>
                      </a:r>
                    </a:p>
                  </a:txBody>
                  <a:tcPr/>
                </a:tc>
                <a:extLst>
                  <a:ext uri="{0D108BD9-81ED-4DB2-BD59-A6C34878D82A}">
                    <a16:rowId xmlns:a16="http://schemas.microsoft.com/office/drawing/2014/main" val="524828507"/>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8</a:t>
                      </a:r>
                    </a:p>
                  </a:txBody>
                  <a:tcPr/>
                </a:tc>
                <a:tc>
                  <a:txBody>
                    <a:bodyPr/>
                    <a:lstStyle/>
                    <a:p>
                      <a:pPr algn="ctr"/>
                      <a:r>
                        <a:rPr lang="en-US" sz="2000" dirty="0">
                          <a:latin typeface="Times New Roman" panose="02020603050405020304" pitchFamily="18" charset="0"/>
                          <a:cs typeface="Times New Roman" panose="02020603050405020304" pitchFamily="18" charset="0"/>
                        </a:rPr>
                        <a:t>3200</a:t>
                      </a:r>
                    </a:p>
                  </a:txBody>
                  <a:tcPr/>
                </a:tc>
                <a:tc>
                  <a:txBody>
                    <a:bodyPr/>
                    <a:lstStyle/>
                    <a:p>
                      <a:pPr algn="ctr"/>
                      <a:r>
                        <a:rPr lang="en-US" sz="2000" dirty="0">
                          <a:latin typeface="Times New Roman" panose="02020603050405020304" pitchFamily="18" charset="0"/>
                          <a:cs typeface="Times New Roman" panose="02020603050405020304" pitchFamily="18" charset="0"/>
                        </a:rPr>
                        <a:t>8150</a:t>
                      </a:r>
                    </a:p>
                  </a:txBody>
                  <a:tcPr/>
                </a:tc>
                <a:tc>
                  <a:txBody>
                    <a:bodyPr/>
                    <a:lstStyle/>
                    <a:p>
                      <a:pPr algn="ctr"/>
                      <a:r>
                        <a:rPr lang="en-US" sz="2000" dirty="0">
                          <a:latin typeface="Times New Roman" panose="02020603050405020304" pitchFamily="18" charset="0"/>
                          <a:cs typeface="Times New Roman" panose="02020603050405020304" pitchFamily="18" charset="0"/>
                        </a:rPr>
                        <a:t>1395</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74</a:t>
                      </a:r>
                    </a:p>
                  </a:txBody>
                  <a:tcPr/>
                </a:tc>
                <a:tc>
                  <a:txBody>
                    <a:bodyPr/>
                    <a:lstStyle/>
                    <a:p>
                      <a:pPr algn="ctr"/>
                      <a:r>
                        <a:rPr lang="en-US" sz="2000" dirty="0">
                          <a:latin typeface="Times New Roman" panose="02020603050405020304" pitchFamily="18" charset="0"/>
                          <a:cs typeface="Times New Roman" panose="02020603050405020304" pitchFamily="18" charset="0"/>
                        </a:rPr>
                        <a:t>53</a:t>
                      </a:r>
                    </a:p>
                  </a:txBody>
                  <a:tcPr/>
                </a:tc>
                <a:extLst>
                  <a:ext uri="{0D108BD9-81ED-4DB2-BD59-A6C34878D82A}">
                    <a16:rowId xmlns:a16="http://schemas.microsoft.com/office/drawing/2014/main" val="2878959483"/>
                  </a:ext>
                </a:extLst>
              </a:tr>
              <a:tr h="378835">
                <a:tc vMerge="1">
                  <a:txBody>
                    <a:bodyPr/>
                    <a:lstStyle/>
                    <a:p>
                      <a:pPr algn="ctr"/>
                      <a:endParaRPr lang="en-US" sz="2000" dirty="0">
                        <a:latin typeface="Times New Roman" panose="02020603050405020304" pitchFamily="18" charset="0"/>
                        <a:cs typeface="Times New Roman" panose="02020603050405020304" pitchFamily="18" charset="0"/>
                      </a:endParaRPr>
                    </a:p>
                  </a:txBody>
                  <a:tcPr>
                    <a:solidFill>
                      <a:schemeClr val="accent1">
                        <a:lumMod val="40000"/>
                        <a:lumOff val="6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9</a:t>
                      </a:r>
                    </a:p>
                  </a:txBody>
                  <a:tcPr/>
                </a:tc>
                <a:tc>
                  <a:txBody>
                    <a:bodyPr/>
                    <a:lstStyle/>
                    <a:p>
                      <a:pPr algn="ctr"/>
                      <a:r>
                        <a:rPr lang="en-US" sz="2000" dirty="0">
                          <a:latin typeface="Times New Roman" panose="02020603050405020304" pitchFamily="18" charset="0"/>
                          <a:cs typeface="Times New Roman" panose="02020603050405020304" pitchFamily="18" charset="0"/>
                        </a:rPr>
                        <a:t>3200</a:t>
                      </a:r>
                    </a:p>
                  </a:txBody>
                  <a:tcPr/>
                </a:tc>
                <a:tc>
                  <a:txBody>
                    <a:bodyPr/>
                    <a:lstStyle/>
                    <a:p>
                      <a:pPr algn="ctr"/>
                      <a:r>
                        <a:rPr lang="en-US" sz="2000" dirty="0">
                          <a:latin typeface="Times New Roman" panose="02020603050405020304" pitchFamily="18" charset="0"/>
                          <a:cs typeface="Times New Roman" panose="02020603050405020304" pitchFamily="18" charset="0"/>
                        </a:rPr>
                        <a:t>8500</a:t>
                      </a:r>
                    </a:p>
                  </a:txBody>
                  <a:tcPr/>
                </a:tc>
                <a:tc>
                  <a:txBody>
                    <a:bodyPr/>
                    <a:lstStyle/>
                    <a:p>
                      <a:pPr algn="ctr"/>
                      <a:r>
                        <a:rPr lang="en-US" sz="2000" dirty="0">
                          <a:latin typeface="Times New Roman" panose="02020603050405020304" pitchFamily="18" charset="0"/>
                          <a:cs typeface="Times New Roman" panose="02020603050405020304" pitchFamily="18" charset="0"/>
                        </a:rPr>
                        <a:t>1403</a:t>
                      </a:r>
                    </a:p>
                  </a:txBody>
                  <a:tcPr/>
                </a:tc>
                <a:tc>
                  <a:txBody>
                    <a:bodyPr/>
                    <a:lstStyle/>
                    <a:p>
                      <a:pPr algn="ctr"/>
                      <a:r>
                        <a:rPr lang="en-US" sz="2000" dirty="0">
                          <a:latin typeface="Times New Roman" panose="02020603050405020304" pitchFamily="18" charset="0"/>
                          <a:cs typeface="Times New Roman" panose="02020603050405020304" pitchFamily="18" charset="0"/>
                        </a:rPr>
                        <a:t>800</a:t>
                      </a:r>
                    </a:p>
                  </a:txBody>
                  <a:tcPr/>
                </a:tc>
                <a:tc>
                  <a:txBody>
                    <a:bodyPr/>
                    <a:lstStyle/>
                    <a:p>
                      <a:pPr algn="ctr"/>
                      <a:r>
                        <a:rPr lang="en-US" sz="2000" dirty="0">
                          <a:latin typeface="Times New Roman" panose="02020603050405020304" pitchFamily="18" charset="0"/>
                          <a:cs typeface="Times New Roman" panose="02020603050405020304" pitchFamily="18" charset="0"/>
                        </a:rPr>
                        <a:t>80</a:t>
                      </a:r>
                    </a:p>
                  </a:txBody>
                  <a:tcPr/>
                </a:tc>
                <a:tc>
                  <a:txBody>
                    <a:bodyPr/>
                    <a:lstStyle/>
                    <a:p>
                      <a:pPr algn="ctr"/>
                      <a:r>
                        <a:rPr lang="en-US" sz="2000" dirty="0">
                          <a:latin typeface="Times New Roman" panose="02020603050405020304" pitchFamily="18" charset="0"/>
                          <a:cs typeface="Times New Roman" panose="02020603050405020304" pitchFamily="18" charset="0"/>
                        </a:rPr>
                        <a:t>57</a:t>
                      </a:r>
                    </a:p>
                  </a:txBody>
                  <a:tcPr/>
                </a:tc>
                <a:extLst>
                  <a:ext uri="{0D108BD9-81ED-4DB2-BD59-A6C34878D82A}">
                    <a16:rowId xmlns:a16="http://schemas.microsoft.com/office/drawing/2014/main" val="1677837594"/>
                  </a:ext>
                </a:extLst>
              </a:tr>
            </a:tbl>
          </a:graphicData>
        </a:graphic>
      </p:graphicFrame>
      <p:sp>
        <p:nvSpPr>
          <p:cNvPr id="17" name="Rectangle 3">
            <a:extLst>
              <a:ext uri="{FF2B5EF4-FFF2-40B4-BE49-F238E27FC236}">
                <a16:creationId xmlns:a16="http://schemas.microsoft.com/office/drawing/2014/main" id="{5A95E799-533B-866E-04F3-A70BB23897BC}"/>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Weapon’s Range Specification (Cont’d)</a:t>
            </a:r>
            <a:endParaRPr lang="en-US" sz="28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DB52E4EC-E7BB-B796-5700-EC6F99263867}"/>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5F2CFCBC-E9B6-53BF-D2A3-5E724454F7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E0463DF2-3C33-0BAA-E863-74FF67DE6DD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19F06162-9F03-6516-76B2-F8A8E6D43EE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25</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6372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26A9-EDE2-62D9-E643-823FF397BDA1}"/>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4BDF8847-E137-5B7A-6648-D506FCEBBE01}"/>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latin typeface="Times New Roman" panose="02020603050405020304" pitchFamily="18" charset="0"/>
                <a:ea typeface="Calibri" panose="020F0502020204030204" pitchFamily="34" charset="0"/>
                <a:cs typeface="Myanmar Text" panose="020B0502040204020203" pitchFamily="34" charset="0"/>
              </a:rPr>
              <a:t>Find Suitable Weapons Using Euclidean Distance </a:t>
            </a:r>
            <a:endParaRPr lang="en-US" sz="2800" b="1" dirty="0">
              <a:solidFill>
                <a:schemeClr val="bg1"/>
              </a:solidFill>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315A0316-AC62-1605-7C3C-E805B24EDFA0}"/>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A8153E04-5F26-2D20-2C95-45B11441AA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7C77424C-9DAD-34CC-4B15-34FBDDE10C4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043B3D31-CB78-24F1-F3E9-91579E75ADEB}"/>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26</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40E430-5F7A-B785-4922-AF5612C97731}"/>
                  </a:ext>
                </a:extLst>
              </p:cNvPr>
              <p:cNvSpPr txBox="1"/>
              <p:nvPr/>
            </p:nvSpPr>
            <p:spPr>
              <a:xfrm>
                <a:off x="104259" y="515640"/>
                <a:ext cx="8836327" cy="5114221"/>
              </a:xfrm>
              <a:prstGeom prst="rect">
                <a:avLst/>
              </a:prstGeom>
              <a:noFill/>
            </p:spPr>
            <p:txBody>
              <a:bodyPr wrap="square">
                <a:spAutoFit/>
              </a:bodyPr>
              <a:lstStyle/>
              <a:p>
                <a:pPr marL="342900" marR="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This technique calculates the straight-line distance between the weapon’s current position and the target’s location on map, ensuring precise selection within operational constraints. </a:t>
                </a:r>
              </a:p>
              <a:p>
                <a:pPr marL="341313" marR="0" indent="-341313"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Myanmar Text" panose="020B0502040204020203" pitchFamily="34" charset="0"/>
                  </a:rPr>
                  <a:t>The Euclidean distance between two points </a:t>
                </a:r>
                <a14:m>
                  <m:oMath xmlns:m="http://schemas.openxmlformats.org/officeDocument/2006/math">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e>
                    </m:d>
                  </m:oMath>
                </a14:m>
                <a:r>
                  <a:rPr lang="en-US" sz="2000" dirty="0">
                    <a:effectLst/>
                    <a:latin typeface="Times New Roman" panose="02020603050405020304" pitchFamily="18" charset="0"/>
                    <a:ea typeface="Times New Roman" panose="02020603050405020304" pitchFamily="18" charset="0"/>
                    <a:cs typeface="Myanmar Text" panose="020B0502040204020203" pitchFamily="34" charset="0"/>
                  </a:rPr>
                  <a:t> </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and </a:t>
                </a:r>
                <a14:m>
                  <m:oMath xmlns:m="http://schemas.openxmlformats.org/officeDocument/2006/math">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e>
                    </m:d>
                  </m:oMath>
                </a14:m>
                <a:r>
                  <a:rPr lang="en-US" sz="2000" dirty="0">
                    <a:effectLst/>
                    <a:latin typeface="Times New Roman" panose="02020603050405020304" pitchFamily="18" charset="0"/>
                    <a:ea typeface="Calibri" panose="020F0502020204030204" pitchFamily="34" charset="0"/>
                    <a:cs typeface="Myanmar Text" panose="020B0502040204020203" pitchFamily="34" charset="0"/>
                  </a:rPr>
                  <a:t> on a two-dimensional plane is given by:</a:t>
                </a:r>
              </a:p>
              <a:p>
                <a:pPr marL="914400" marR="0" algn="just">
                  <a:lnSpc>
                    <a:spcPct val="150000"/>
                  </a:lnSpc>
                  <a:tabLst>
                    <a:tab pos="5257800" algn="l"/>
                  </a:tabLst>
                </a:pPr>
                <a14:m>
                  <m:oMath xmlns:m="http://schemas.openxmlformats.org/officeDocument/2006/math">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d</m:t>
                    </m:r>
                    <m:r>
                      <a:rPr lang="en-US" sz="2000" i="0">
                        <a:effectLst/>
                        <a:latin typeface="Cambria Math" panose="02040503050406030204" pitchFamily="18" charset="0"/>
                        <a:ea typeface="Calibri" panose="020F0502020204030204" pitchFamily="34" charset="0"/>
                        <a:cs typeface="Myanmar Text" panose="020B0502040204020203" pitchFamily="34" charset="0"/>
                      </a:rPr>
                      <m:t>=</m:t>
                    </m:r>
                    <m:rad>
                      <m:radPr>
                        <m:degHide m:val="on"/>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radPr>
                      <m:deg/>
                      <m:e>
                        <m:sSup>
                          <m:sSup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pPr>
                          <m:e>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e>
                            </m:d>
                          </m:e>
                          <m:sup>
                            <m:r>
                              <a:rPr lang="en-US" sz="2000" i="0">
                                <a:effectLst/>
                                <a:latin typeface="Cambria Math" panose="02040503050406030204" pitchFamily="18" charset="0"/>
                                <a:ea typeface="Calibri" panose="020F0502020204030204" pitchFamily="34" charset="0"/>
                                <a:cs typeface="Myanmar Text" panose="020B0502040204020203" pitchFamily="34" charset="0"/>
                              </a:rPr>
                              <m:t>2</m:t>
                            </m:r>
                          </m:sup>
                        </m:sSup>
                        <m:r>
                          <a:rPr lang="en-US" sz="2000" i="0">
                            <a:effectLst/>
                            <a:latin typeface="Cambria Math" panose="02040503050406030204" pitchFamily="18" charset="0"/>
                            <a:ea typeface="Calibri" panose="020F0502020204030204" pitchFamily="34" charset="0"/>
                            <a:cs typeface="Myanmar Text" panose="020B0502040204020203" pitchFamily="34" charset="0"/>
                          </a:rPr>
                          <m:t>+</m:t>
                        </m:r>
                        <m:sSup>
                          <m:sSup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pPr>
                          <m:e>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e>
                            </m:d>
                          </m:e>
                          <m:sup>
                            <m:r>
                              <a:rPr lang="en-US" sz="2000" i="0">
                                <a:effectLst/>
                                <a:latin typeface="Cambria Math" panose="02040503050406030204" pitchFamily="18" charset="0"/>
                                <a:ea typeface="Calibri" panose="020F0502020204030204" pitchFamily="34" charset="0"/>
                                <a:cs typeface="Myanmar Text" panose="020B0502040204020203" pitchFamily="34" charset="0"/>
                              </a:rPr>
                              <m:t>2</m:t>
                            </m:r>
                          </m:sup>
                        </m:sSup>
                      </m:e>
                    </m:rad>
                  </m:oMath>
                </a14:m>
                <a:r>
                  <a:rPr lang="en-US" sz="2000" dirty="0">
                    <a:effectLst/>
                    <a:latin typeface="Times New Roman" panose="02020603050405020304" pitchFamily="18" charset="0"/>
                    <a:ea typeface="Times New Roman" panose="02020603050405020304" pitchFamily="18" charset="0"/>
                    <a:cs typeface="Myanmar Text" panose="020B0502040204020203" pitchFamily="34" charset="0"/>
                  </a:rPr>
                  <a:t>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0" algn="just">
                  <a:lnSpc>
                    <a:spcPct val="150000"/>
                  </a:lnSpc>
                </a:pPr>
                <a:r>
                  <a:rPr lang="en-US" sz="2000" dirty="0">
                    <a:effectLst/>
                    <a:latin typeface="Times New Roman" panose="02020603050405020304" pitchFamily="18" charset="0"/>
                    <a:ea typeface="Calibri" panose="020F0502020204030204" pitchFamily="34" charset="0"/>
                    <a:cs typeface="Myanmar Text" panose="020B0502040204020203" pitchFamily="34" charset="0"/>
                  </a:rPr>
                  <a:t>Where:</a:t>
                </a:r>
                <a14:m>
                  <m:oMath xmlns:m="http://schemas.openxmlformats.org/officeDocument/2006/math">
                    <m:r>
                      <a:rPr lang="en-US" sz="2000" b="0" i="0" smtClean="0">
                        <a:effectLst/>
                        <a:latin typeface="Cambria Math" panose="02040503050406030204" pitchFamily="18" charset="0"/>
                        <a:ea typeface="Calibri" panose="020F0502020204030204" pitchFamily="34" charset="0"/>
                        <a:cs typeface="Myanmar Text" panose="020B0502040204020203" pitchFamily="34" charset="0"/>
                      </a:rPr>
                      <m:t> </m:t>
                    </m:r>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1</m:t>
                            </m:r>
                          </m:sub>
                        </m:sSub>
                      </m:e>
                    </m:d>
                  </m:oMath>
                </a14:m>
                <a:r>
                  <a:rPr lang="en-US" sz="2000" dirty="0">
                    <a:effectLst/>
                    <a:latin typeface="Times New Roman" panose="02020603050405020304" pitchFamily="18" charset="0"/>
                    <a:ea typeface="Calibri" panose="020F0502020204030204" pitchFamily="34" charset="0"/>
                    <a:cs typeface="Myanmar Text" panose="020B0502040204020203" pitchFamily="34" charset="0"/>
                  </a:rPr>
                  <a:t>: Coordinates of the weapon</a:t>
                </a:r>
                <a:r>
                  <a:rPr lang="en-US" sz="2000" dirty="0">
                    <a:latin typeface="Times New Roman" panose="02020603050405020304" pitchFamily="18" charset="0"/>
                    <a:ea typeface="Calibri" panose="020F0502020204030204" pitchFamily="34" charset="0"/>
                    <a:cs typeface="Myanmar Text" panose="020B0502040204020203" pitchFamily="34" charset="0"/>
                  </a:rPr>
                  <a:t>,</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 </a:t>
                </a:r>
                <a14:m>
                  <m:oMath xmlns:m="http://schemas.openxmlformats.org/officeDocument/2006/math">
                    <m:d>
                      <m:d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dPr>
                      <m:e>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x</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r>
                          <a:rPr lang="en-US" sz="2000" i="0">
                            <a:effectLst/>
                            <a:latin typeface="Cambria Math" panose="02040503050406030204" pitchFamily="18" charset="0"/>
                            <a:ea typeface="Calibri" panose="020F0502020204030204" pitchFamily="34" charset="0"/>
                            <a:cs typeface="Myanmar Text" panose="020B0502040204020203" pitchFamily="34" charset="0"/>
                          </a:rPr>
                          <m:t>+</m:t>
                        </m:r>
                        <m:sSub>
                          <m:sSubPr>
                            <m:ctrlPr>
                              <a:rPr lang="en-US" sz="2000" i="1">
                                <a:effectLst/>
                                <a:latin typeface="Cambria Math" panose="02040503050406030204" pitchFamily="18" charset="0"/>
                                <a:ea typeface="Calibri" panose="020F0502020204030204" pitchFamily="34" charset="0"/>
                                <a:cs typeface="Myanmar Text" panose="020B0502040204020203" pitchFamily="34" charset="0"/>
                              </a:rPr>
                            </m:ctrlPr>
                          </m:sSubPr>
                          <m:e>
                            <m:r>
                              <m:rPr>
                                <m:sty m:val="p"/>
                              </m:rPr>
                              <a:rPr lang="en-US" sz="2000" i="0">
                                <a:effectLst/>
                                <a:latin typeface="Cambria Math" panose="02040503050406030204" pitchFamily="18" charset="0"/>
                                <a:ea typeface="Calibri" panose="020F0502020204030204" pitchFamily="34" charset="0"/>
                                <a:cs typeface="Myanmar Text" panose="020B0502040204020203" pitchFamily="34" charset="0"/>
                              </a:rPr>
                              <m:t>y</m:t>
                            </m:r>
                          </m:e>
                          <m:sub>
                            <m:r>
                              <a:rPr lang="en-US" sz="2000" i="0">
                                <a:effectLst/>
                                <a:latin typeface="Cambria Math" panose="02040503050406030204" pitchFamily="18" charset="0"/>
                                <a:ea typeface="Calibri" panose="020F0502020204030204" pitchFamily="34" charset="0"/>
                                <a:cs typeface="Myanmar Text" panose="020B0502040204020203" pitchFamily="34" charset="0"/>
                              </a:rPr>
                              <m:t>2</m:t>
                            </m:r>
                          </m:sub>
                        </m:sSub>
                      </m:e>
                    </m:d>
                    <m:r>
                      <a:rPr lang="en-US" sz="2000" b="0" i="0" smtClean="0">
                        <a:effectLst/>
                        <a:latin typeface="Cambria Math" panose="02040503050406030204" pitchFamily="18" charset="0"/>
                        <a:ea typeface="Calibri" panose="020F0502020204030204" pitchFamily="34" charset="0"/>
                        <a:cs typeface="Myanmar Text" panose="020B0502040204020203" pitchFamily="34" charset="0"/>
                      </a:rPr>
                      <m:t>:</m:t>
                    </m:r>
                  </m:oMath>
                </a14:m>
                <a:r>
                  <a:rPr lang="en-US" sz="2000" dirty="0">
                    <a:effectLst/>
                    <a:latin typeface="Times New Roman" panose="02020603050405020304" pitchFamily="18" charset="0"/>
                    <a:ea typeface="Calibri" panose="020F0502020204030204" pitchFamily="34" charset="0"/>
                    <a:cs typeface="Myanmar Text" panose="020B0502040204020203" pitchFamily="34" charset="0"/>
                  </a:rPr>
                  <a:t> Coordinates of the target, d: Distance between the weapon and the target.</a:t>
                </a:r>
              </a:p>
              <a:p>
                <a:pPr marL="341313" marR="0" indent="-28575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This distance helps identify the weapon closest to the target, which may have operational advantages, such as reducing response time and improving accuracy</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endParaRPr lang="en-US" sz="2000" dirty="0"/>
              </a:p>
            </p:txBody>
          </p:sp>
        </mc:Choice>
        <mc:Fallback xmlns="">
          <p:sp>
            <p:nvSpPr>
              <p:cNvPr id="7" name="TextBox 6">
                <a:extLst>
                  <a:ext uri="{FF2B5EF4-FFF2-40B4-BE49-F238E27FC236}">
                    <a16:creationId xmlns:a16="http://schemas.microsoft.com/office/drawing/2014/main" id="{4640E430-5F7A-B785-4922-AF5612C97731}"/>
                  </a:ext>
                </a:extLst>
              </p:cNvPr>
              <p:cNvSpPr txBox="1">
                <a:spLocks noRot="1" noChangeAspect="1" noMove="1" noResize="1" noEditPoints="1" noAdjustHandles="1" noChangeArrowheads="1" noChangeShapeType="1" noTextEdit="1"/>
              </p:cNvSpPr>
              <p:nvPr/>
            </p:nvSpPr>
            <p:spPr>
              <a:xfrm>
                <a:off x="104259" y="515640"/>
                <a:ext cx="8836327" cy="5114221"/>
              </a:xfrm>
              <a:prstGeom prst="rect">
                <a:avLst/>
              </a:prstGeom>
              <a:blipFill>
                <a:blip r:embed="rId5"/>
                <a:stretch>
                  <a:fillRect l="-621" r="-690"/>
                </a:stretch>
              </a:blipFill>
            </p:spPr>
            <p:txBody>
              <a:bodyPr/>
              <a:lstStyle/>
              <a:p>
                <a:r>
                  <a:rPr lang="en-US">
                    <a:noFill/>
                  </a:rPr>
                  <a:t> </a:t>
                </a:r>
              </a:p>
            </p:txBody>
          </p:sp>
        </mc:Fallback>
      </mc:AlternateContent>
    </p:spTree>
    <p:extLst>
      <p:ext uri="{BB962C8B-B14F-4D97-AF65-F5344CB8AC3E}">
        <p14:creationId xmlns:p14="http://schemas.microsoft.com/office/powerpoint/2010/main" val="339129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BE9C9-5A9E-3209-C77C-D54AA0F24C83}"/>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D4C6324F-EABC-82A1-F34D-1CD9D369901C}"/>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The Most Suitable Weapon Selection </a:t>
            </a:r>
            <a:endParaRPr lang="en-US" sz="2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D4BEE333-EA8A-935C-5A7F-7DFFB143D60D}"/>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567E2E2D-D384-F1F5-4FE4-59AD0684FF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768CDDAF-0F50-1B20-E309-7966BEC52B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4B9B7114-AA0F-CC68-8144-B91A188FF83D}"/>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27</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A5736D3-293F-8544-AB3F-B6F0E2B763A4}"/>
              </a:ext>
            </a:extLst>
          </p:cNvPr>
          <p:cNvSpPr txBox="1"/>
          <p:nvPr/>
        </p:nvSpPr>
        <p:spPr>
          <a:xfrm>
            <a:off x="203412" y="647844"/>
            <a:ext cx="8737173" cy="6590715"/>
          </a:xfrm>
          <a:prstGeom prst="rect">
            <a:avLst/>
          </a:prstGeom>
          <a:noFill/>
        </p:spPr>
        <p:txBody>
          <a:bodyPr wrap="square">
            <a:spAutoFit/>
          </a:bodyPr>
          <a:lstStyle/>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Blast Radius (20% Impact):	Blast radius determines a weapon's area of effect (</a:t>
            </a:r>
            <a:r>
              <a:rPr lang="en-US" sz="2000" kern="0" dirty="0" err="1">
                <a:effectLst/>
                <a:latin typeface="Times New Roman" panose="02020603050405020304" pitchFamily="18" charset="0"/>
                <a:ea typeface="Calibri" panose="020F0502020204030204" pitchFamily="34" charset="0"/>
                <a:cs typeface="Myanmar Text" panose="020B0502040204020203" pitchFamily="34" charset="0"/>
              </a:rPr>
              <a:t>AoE</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 directly influencing its ability to damage multiple targets simultaneously</a:t>
            </a:r>
            <a:r>
              <a:rPr lang="en-US" sz="1800" kern="0" dirty="0">
                <a:effectLst/>
                <a:latin typeface="Times New Roman" panose="02020603050405020304" pitchFamily="18" charset="0"/>
                <a:ea typeface="Calibri" panose="020F0502020204030204" pitchFamily="34" charset="0"/>
                <a:cs typeface="Myanmar Text" panose="020B0502040204020203" pitchFamily="34" charset="0"/>
              </a:rPr>
              <a:t>. </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 </a:t>
            </a:r>
          </a:p>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Weapon Amount (10% Impact):	The number of available units of a weapon contributes to operational readiness and redundancy. </a:t>
            </a:r>
          </a:p>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Ammo Amount (60% Impact):	A weapon's ammo capacity is given the highest weight due to its direct influence on sustained combat performance. </a:t>
            </a:r>
          </a:p>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Rate of Fire (10% Impact):	While the rate of fire contributes to damage output, it must be balanced against ammo consumption. Higher firing rates can deplete ammo rapidly, potentially limiting long-term effectiveness. </a:t>
            </a:r>
          </a:p>
          <a:p>
            <a:pPr marL="342900" marR="0"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Myanmar Text" panose="020B0502040204020203" pitchFamily="34" charset="0"/>
              </a:rPr>
              <a:t>Balanced Scoring Formula:	The following formula integrates these weighted factors to calculate the weapon's effectiveness:</a:t>
            </a:r>
          </a:p>
          <a:p>
            <a:pPr marL="461963" marR="0" algn="just">
              <a:lnSpc>
                <a:spcPct val="150000"/>
              </a:lnSpc>
            </a:pPr>
            <a:r>
              <a:rPr lang="en-US" sz="2000" dirty="0">
                <a:effectLst/>
                <a:latin typeface="Times New Roman" panose="02020603050405020304" pitchFamily="18" charset="0"/>
                <a:ea typeface="Calibri" panose="020F0502020204030204" pitchFamily="34" charset="0"/>
                <a:cs typeface="Myanmar Text" panose="020B0502040204020203" pitchFamily="34" charset="0"/>
              </a:rPr>
              <a:t>Score = (</a:t>
            </a:r>
            <a:r>
              <a:rPr lang="en-US" sz="2000" dirty="0" err="1">
                <a:effectLst/>
                <a:latin typeface="Times New Roman" panose="02020603050405020304" pitchFamily="18" charset="0"/>
                <a:ea typeface="Calibri" panose="020F0502020204030204" pitchFamily="34" charset="0"/>
                <a:cs typeface="Myanmar Text" panose="020B0502040204020203" pitchFamily="34" charset="0"/>
              </a:rPr>
              <a:t>GunPower</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 + </a:t>
            </a:r>
            <a:r>
              <a:rPr lang="en-US" sz="2000" dirty="0" err="1">
                <a:effectLst/>
                <a:latin typeface="Times New Roman" panose="02020603050405020304" pitchFamily="18" charset="0"/>
                <a:ea typeface="Calibri" panose="020F0502020204030204" pitchFamily="34" charset="0"/>
                <a:cs typeface="Myanmar Text" panose="020B0502040204020203" pitchFamily="34" charset="0"/>
              </a:rPr>
              <a:t>FlightTime</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 + Mil)/ (0.1 × Rate of Fire × ((0.2 × Blast Radius) + (0.1 × Weapon Amount) + (0.6 × Ammo Amount)))</a:t>
            </a:r>
          </a:p>
          <a:p>
            <a:pPr marR="0" lvl="0" algn="just">
              <a:lnSpc>
                <a:spcPct val="150000"/>
              </a:lnSpc>
            </a:pPr>
            <a:endParaRPr lang="en-US" sz="2400" dirty="0"/>
          </a:p>
        </p:txBody>
      </p:sp>
    </p:spTree>
    <p:extLst>
      <p:ext uri="{BB962C8B-B14F-4D97-AF65-F5344CB8AC3E}">
        <p14:creationId xmlns:p14="http://schemas.microsoft.com/office/powerpoint/2010/main" val="126957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F4132-67D9-75EB-F937-E8A9E3CD556D}"/>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F17ABB30-FFC6-0961-7C15-277E7705A087}"/>
              </a:ext>
            </a:extLst>
          </p:cNvPr>
          <p:cNvSpPr>
            <a:spLocks noChangeArrowheads="1"/>
          </p:cNvSpPr>
          <p:nvPr/>
        </p:nvSpPr>
        <p:spPr bwMode="auto">
          <a:xfrm>
            <a:off x="79571" y="90224"/>
            <a:ext cx="8984858" cy="492443"/>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55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Pathfinding with A* Algorithm and Barrier Avoidance </a:t>
            </a:r>
            <a:endParaRPr lang="en-US" sz="255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22C51C20-3116-D72F-D012-216482D33807}"/>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F1FE835E-D4CE-F7A9-0C07-0B51B5A4972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7AB6CEF6-E8BE-2A01-2380-9EF905E5A68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7F78D2AC-342D-07F5-4CEC-2C12D7289082}"/>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28</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19CD49C-2A0F-8E44-653F-4D399408DA37}"/>
                  </a:ext>
                </a:extLst>
              </p:cNvPr>
              <p:cNvSpPr txBox="1"/>
              <p:nvPr/>
            </p:nvSpPr>
            <p:spPr>
              <a:xfrm>
                <a:off x="203412" y="647844"/>
                <a:ext cx="8737173" cy="4653646"/>
              </a:xfrm>
              <a:prstGeom prst="rect">
                <a:avLst/>
              </a:prstGeom>
              <a:noFill/>
            </p:spPr>
            <p:txBody>
              <a:bodyPr wrap="square">
                <a:spAutoFit/>
              </a:bodyPr>
              <a:lstStyle/>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Pathfinding is a critical problem in computer science, robotics, game development, and navigation systems. </a:t>
                </a:r>
                <a:r>
                  <a:rPr lang="en-US" sz="2000" dirty="0">
                    <a:effectLst/>
                    <a:latin typeface="Times New Roman" panose="02020603050405020304" pitchFamily="18" charset="0"/>
                    <a:ea typeface="Calibri" panose="020F0502020204030204" pitchFamily="34" charset="0"/>
                    <a:cs typeface="Myanmar Text" panose="020B0502040204020203" pitchFamily="34" charset="0"/>
                  </a:rPr>
                  <a:t> </a:t>
                </a:r>
              </a:p>
              <a:p>
                <a:pPr marL="342900" marR="0" lvl="0" indent="-342900" algn="just">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The A* algorithm is one of the most widely used pathfinding algorithms because it efficiently finds the shortest path between two points in a weighted graph or grid. </a:t>
                </a:r>
              </a:p>
              <a:p>
                <a:pPr marR="0" lvl="0" algn="just">
                  <a:lnSpc>
                    <a:spcPct val="150000"/>
                  </a:lnSpc>
                </a:pPr>
                <a14:m>
                  <m:oMathPara xmlns:m="http://schemas.openxmlformats.org/officeDocument/2006/math">
                    <m:oMathParaPr>
                      <m:jc m:val="centerGroup"/>
                    </m:oMathParaPr>
                    <m:oMath xmlns:m="http://schemas.openxmlformats.org/officeDocument/2006/math">
                      <m:r>
                        <a:rPr lang="en-US" sz="2000" i="1" kern="0" smtClean="0">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𝑔</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𝑛</m:t>
                          </m:r>
                        </m:e>
                      </m:d>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h</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000" i="1" kern="0">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US" sz="2000" dirty="0"/>
              </a:p>
              <a:p>
                <a:pPr marL="914400" marR="0" indent="-457200" algn="just">
                  <a:lnSpc>
                    <a:spcPct val="150000"/>
                  </a:lnSpc>
                </a:pPr>
                <a:r>
                  <a:rPr lang="en-US" sz="2000" dirty="0">
                    <a:effectLst/>
                    <a:latin typeface="Times New Roman" panose="02020603050405020304" pitchFamily="18" charset="0"/>
                    <a:ea typeface="Times New Roman" panose="02020603050405020304" pitchFamily="18" charset="0"/>
                  </a:rPr>
                  <a:t>Where:</a:t>
                </a:r>
              </a:p>
              <a:p>
                <a:pPr marL="914400" marR="0" algn="just">
                  <a:lnSpc>
                    <a:spcPct val="150000"/>
                  </a:lnSpc>
                </a:pPr>
                <a:r>
                  <a:rPr lang="en-US" sz="2000" dirty="0">
                    <a:effectLst/>
                    <a:latin typeface="Times New Roman" panose="02020603050405020304" pitchFamily="18" charset="0"/>
                    <a:ea typeface="Times New Roman" panose="02020603050405020304" pitchFamily="18" charset="0"/>
                  </a:rPr>
                  <a:t>f(n) = Total estimated cost of the cheapest path through node n.</a:t>
                </a:r>
              </a:p>
              <a:p>
                <a:pPr marL="914400" marR="0" algn="just">
                  <a:lnSpc>
                    <a:spcPct val="150000"/>
                  </a:lnSpc>
                </a:pPr>
                <a:r>
                  <a:rPr lang="en-US" sz="2000" dirty="0">
                    <a:effectLst/>
                    <a:latin typeface="Times New Roman" panose="02020603050405020304" pitchFamily="18" charset="0"/>
                    <a:ea typeface="Times New Roman" panose="02020603050405020304" pitchFamily="18" charset="0"/>
                  </a:rPr>
                  <a:t>g(n) = Exact cost from the start node to node n.</a:t>
                </a:r>
              </a:p>
              <a:p>
                <a:pPr marL="914400" marR="0" algn="just">
                  <a:lnSpc>
                    <a:spcPct val="150000"/>
                  </a:lnSpc>
                </a:pPr>
                <a:r>
                  <a:rPr lang="en-US" sz="2000" dirty="0">
                    <a:effectLst/>
                    <a:latin typeface="Times New Roman" panose="02020603050405020304" pitchFamily="18" charset="0"/>
                    <a:ea typeface="Times New Roman" panose="02020603050405020304" pitchFamily="18" charset="0"/>
                  </a:rPr>
                  <a:t>h(n) = Heuristic estimated cost from node n to the goal.</a:t>
                </a:r>
              </a:p>
            </p:txBody>
          </p:sp>
        </mc:Choice>
        <mc:Fallback xmlns="">
          <p:sp>
            <p:nvSpPr>
              <p:cNvPr id="7" name="TextBox 6">
                <a:extLst>
                  <a:ext uri="{FF2B5EF4-FFF2-40B4-BE49-F238E27FC236}">
                    <a16:creationId xmlns:a16="http://schemas.microsoft.com/office/drawing/2014/main" id="{019CD49C-2A0F-8E44-653F-4D399408DA37}"/>
                  </a:ext>
                </a:extLst>
              </p:cNvPr>
              <p:cNvSpPr txBox="1">
                <a:spLocks noRot="1" noChangeAspect="1" noMove="1" noResize="1" noEditPoints="1" noAdjustHandles="1" noChangeArrowheads="1" noChangeShapeType="1" noTextEdit="1"/>
              </p:cNvSpPr>
              <p:nvPr/>
            </p:nvSpPr>
            <p:spPr>
              <a:xfrm>
                <a:off x="203412" y="647844"/>
                <a:ext cx="8737173" cy="4653646"/>
              </a:xfrm>
              <a:prstGeom prst="rect">
                <a:avLst/>
              </a:prstGeom>
              <a:blipFill>
                <a:blip r:embed="rId5"/>
                <a:stretch>
                  <a:fillRect l="-628" r="-697" b="-1309"/>
                </a:stretch>
              </a:blipFill>
            </p:spPr>
            <p:txBody>
              <a:bodyPr/>
              <a:lstStyle/>
              <a:p>
                <a:r>
                  <a:rPr lang="en-US">
                    <a:noFill/>
                  </a:rPr>
                  <a:t> </a:t>
                </a:r>
              </a:p>
            </p:txBody>
          </p:sp>
        </mc:Fallback>
      </mc:AlternateContent>
    </p:spTree>
    <p:extLst>
      <p:ext uri="{BB962C8B-B14F-4D97-AF65-F5344CB8AC3E}">
        <p14:creationId xmlns:p14="http://schemas.microsoft.com/office/powerpoint/2010/main" val="3191114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8396-CC53-7505-B19F-296910D50609}"/>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B9313D80-FB77-4928-A12C-912C8F1102A7}"/>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Barrier Avoidance in A*</a:t>
            </a:r>
            <a:endParaRPr lang="en-US" sz="3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3ACB2BD6-1D4B-3074-0EEC-F2AE63645A40}"/>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9D8217F1-58C8-A0E4-B5A0-3611B22067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0026C931-1879-47C1-3652-41D78C7B3F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EAA522B0-E62E-265A-FEFD-3F7EEEF497AE}"/>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29</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15CD766-25B4-1748-4749-4BA6FFF4BA6F}"/>
              </a:ext>
            </a:extLst>
          </p:cNvPr>
          <p:cNvSpPr txBox="1"/>
          <p:nvPr/>
        </p:nvSpPr>
        <p:spPr>
          <a:xfrm>
            <a:off x="203412" y="647844"/>
            <a:ext cx="8737173" cy="5576976"/>
          </a:xfrm>
          <a:prstGeom prst="rect">
            <a:avLst/>
          </a:prstGeom>
          <a:noFill/>
        </p:spPr>
        <p:txBody>
          <a:bodyPr wrap="square">
            <a:spAutoFit/>
          </a:bodyPr>
          <a:lstStyle/>
          <a:p>
            <a:pPr marL="342900" marR="0" indent="-342900" algn="just">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To navigate around </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b</a:t>
            </a:r>
            <a:r>
              <a:rPr lang="en-US" sz="2000" kern="0" dirty="0">
                <a:latin typeface="Times New Roman" panose="02020603050405020304" pitchFamily="18" charset="0"/>
                <a:ea typeface="Calibri" panose="020F0502020204030204" pitchFamily="34" charset="0"/>
                <a:cs typeface="Myanmar Text" panose="020B0502040204020203" pitchFamily="34" charset="0"/>
              </a:rPr>
              <a:t>arrier</a:t>
            </a:r>
            <a:r>
              <a:rPr lang="en-US" sz="2000" dirty="0">
                <a:effectLst/>
                <a:latin typeface="Times New Roman" panose="02020603050405020304" pitchFamily="18" charset="0"/>
                <a:ea typeface="Times New Roman" panose="02020603050405020304" pitchFamily="18" charset="0"/>
              </a:rPr>
              <a:t>, the search space is divided into a grid where each cell represents a section of the map. Cells are classified as either passable (0) or impassable (1). </a:t>
            </a:r>
          </a:p>
          <a:p>
            <a:pPr marL="342900" marR="0" indent="-342900" algn="just">
              <a:lnSpc>
                <a:spcPct val="150000"/>
              </a:lnSpc>
              <a:buFont typeface="Wingdings" panose="05000000000000000000" pitchFamily="2" charset="2"/>
              <a:buChar char="v"/>
            </a:pPr>
            <a:r>
              <a:rPr lang="en-US" sz="2000" kern="0" dirty="0">
                <a:latin typeface="Times New Roman" panose="02020603050405020304" pitchFamily="18" charset="0"/>
                <a:ea typeface="Calibri" panose="020F0502020204030204" pitchFamily="34" charset="0"/>
                <a:cs typeface="Myanmar Text" panose="020B0502040204020203" pitchFamily="34" charset="0"/>
              </a:rPr>
              <a:t>Barrier</a:t>
            </a:r>
            <a:r>
              <a:rPr lang="en-US" sz="2000" dirty="0">
                <a:effectLst/>
                <a:latin typeface="Times New Roman" panose="02020603050405020304" pitchFamily="18" charset="0"/>
                <a:ea typeface="Times New Roman" panose="02020603050405020304" pitchFamily="18" charset="0"/>
              </a:rPr>
              <a:t> Representation:</a:t>
            </a:r>
          </a:p>
          <a:p>
            <a:pPr marL="801688"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Static </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b</a:t>
            </a:r>
            <a:r>
              <a:rPr lang="en-US" sz="2000" kern="0" dirty="0">
                <a:latin typeface="Times New Roman" panose="02020603050405020304" pitchFamily="18" charset="0"/>
                <a:ea typeface="Calibri" panose="020F0502020204030204" pitchFamily="34" charset="0"/>
                <a:cs typeface="Myanmar Text" panose="020B0502040204020203" pitchFamily="34" charset="0"/>
              </a:rPr>
              <a:t>arriers</a:t>
            </a:r>
            <a:r>
              <a:rPr lang="en-US" sz="2000" dirty="0">
                <a:effectLst/>
                <a:latin typeface="Times New Roman" panose="02020603050405020304" pitchFamily="18" charset="0"/>
                <a:ea typeface="Times New Roman" panose="02020603050405020304" pitchFamily="18" charset="0"/>
              </a:rPr>
              <a:t>: Buildings, mountains, lakes (always impassable).</a:t>
            </a:r>
          </a:p>
          <a:p>
            <a:pPr marL="801688"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Dynamic </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b</a:t>
            </a:r>
            <a:r>
              <a:rPr lang="en-US" sz="2000" kern="0" dirty="0">
                <a:latin typeface="Times New Roman" panose="02020603050405020304" pitchFamily="18" charset="0"/>
                <a:ea typeface="Calibri" panose="020F0502020204030204" pitchFamily="34" charset="0"/>
                <a:cs typeface="Myanmar Text" panose="020B0502040204020203" pitchFamily="34" charset="0"/>
              </a:rPr>
              <a:t>arriers</a:t>
            </a:r>
            <a:r>
              <a:rPr lang="en-US" sz="2000" dirty="0">
                <a:effectLst/>
                <a:latin typeface="Times New Roman" panose="02020603050405020304" pitchFamily="18" charset="0"/>
                <a:ea typeface="Times New Roman" panose="02020603050405020304" pitchFamily="18" charset="0"/>
              </a:rPr>
              <a:t>: Rivers with bridges (conditionally passable).</a:t>
            </a:r>
          </a:p>
          <a:p>
            <a:pPr marL="801688" marR="0" lvl="0" indent="-342900"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Expanded </a:t>
            </a: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b</a:t>
            </a:r>
            <a:r>
              <a:rPr lang="en-US" sz="2000" kern="0" dirty="0">
                <a:latin typeface="Times New Roman" panose="02020603050405020304" pitchFamily="18" charset="0"/>
                <a:ea typeface="Calibri" panose="020F0502020204030204" pitchFamily="34" charset="0"/>
                <a:cs typeface="Myanmar Text" panose="020B0502040204020203" pitchFamily="34" charset="0"/>
              </a:rPr>
              <a:t>arriers</a:t>
            </a:r>
            <a:r>
              <a:rPr lang="en-US" sz="2000" dirty="0">
                <a:effectLst/>
                <a:latin typeface="Times New Roman" panose="02020603050405020304" pitchFamily="18" charset="0"/>
                <a:ea typeface="Times New Roman" panose="02020603050405020304" pitchFamily="18" charset="0"/>
              </a:rPr>
              <a:t>: Obstacles are expanded to simulate their area of influence.</a:t>
            </a:r>
          </a:p>
          <a:p>
            <a:pPr marL="342900" marR="0" lvl="0" indent="-342900" algn="just">
              <a:lnSpc>
                <a:spcPct val="150000"/>
              </a:lnSpc>
              <a:buFont typeface="Wingdings" panose="05000000000000000000" pitchFamily="2" charset="2"/>
              <a:buChar char="v"/>
            </a:pPr>
            <a:r>
              <a:rPr lang="en-US" sz="2000" kern="0" dirty="0">
                <a:latin typeface="Times New Roman" panose="02020603050405020304" pitchFamily="18" charset="0"/>
                <a:ea typeface="Calibri" panose="020F0502020204030204" pitchFamily="34" charset="0"/>
                <a:cs typeface="Myanmar Text" panose="020B0502040204020203" pitchFamily="34" charset="0"/>
              </a:rPr>
              <a:t>Barrier</a:t>
            </a:r>
            <a:r>
              <a:rPr lang="en-US" sz="2000" dirty="0">
                <a:effectLst/>
                <a:latin typeface="Times New Roman" panose="02020603050405020304" pitchFamily="18" charset="0"/>
                <a:ea typeface="Times New Roman" panose="02020603050405020304" pitchFamily="18" charset="0"/>
              </a:rPr>
              <a:t> Handling in A*:</a:t>
            </a:r>
          </a:p>
          <a:p>
            <a:pPr marL="801688" marR="0" lvl="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Neighbors in impassable cells are ignored during path evaluation.</a:t>
            </a:r>
          </a:p>
          <a:p>
            <a:pPr marL="801688" marR="0" lvl="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Bridges or special paths are modeled to allow selective movement.</a:t>
            </a:r>
          </a:p>
          <a:p>
            <a:pPr marL="342900" marR="0"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Grid Representation: 0=Passable,</a:t>
            </a:r>
            <a:r>
              <a:rPr lang="en-US" sz="2000">
                <a:effectLst/>
                <a:latin typeface="Times New Roman" panose="02020603050405020304" pitchFamily="18" charset="0"/>
                <a:ea typeface="Times New Roman" panose="02020603050405020304" pitchFamily="18" charset="0"/>
              </a:rPr>
              <a:t>1=</a:t>
            </a:r>
            <a:r>
              <a:rPr lang="en-US" sz="2000" kern="0">
                <a:effectLst/>
                <a:latin typeface="Times New Roman" panose="02020603050405020304" pitchFamily="18" charset="0"/>
                <a:ea typeface="Calibri" panose="020F0502020204030204" pitchFamily="34" charset="0"/>
                <a:cs typeface="Myanmar Text" panose="020B0502040204020203" pitchFamily="34" charset="0"/>
              </a:rPr>
              <a:t> B</a:t>
            </a:r>
            <a:r>
              <a:rPr lang="en-US" sz="2000" kern="0">
                <a:latin typeface="Times New Roman" panose="02020603050405020304" pitchFamily="18" charset="0"/>
                <a:ea typeface="Calibri" panose="020F0502020204030204" pitchFamily="34" charset="0"/>
                <a:cs typeface="Myanmar Text" panose="020B0502040204020203" pitchFamily="34" charset="0"/>
              </a:rPr>
              <a:t>arrier</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218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Outlines</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100" name="Rectangle 3"/>
          <p:cNvSpPr>
            <a:spLocks noChangeArrowheads="1"/>
          </p:cNvSpPr>
          <p:nvPr/>
        </p:nvSpPr>
        <p:spPr bwMode="auto">
          <a:xfrm>
            <a:off x="836285" y="794554"/>
            <a:ext cx="5679281" cy="4996561"/>
          </a:xfrm>
          <a:prstGeom prst="rect">
            <a:avLst/>
          </a:prstGeom>
          <a:noFill/>
          <a:ln w="9525">
            <a:noFill/>
            <a:miter lim="800000"/>
            <a:headEnd/>
            <a:tailEnd/>
          </a:ln>
        </p:spPr>
        <p:txBody>
          <a:bodyPr>
            <a:spAutoFit/>
          </a:bodyPr>
          <a:lstStyle/>
          <a:p>
            <a:pPr marL="739775" indent="-739775"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Calibri" panose="020F0502020204030204" pitchFamily="34" charset="0"/>
              </a:rPr>
              <a:t>Abstract</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Calibri" panose="020F0502020204030204" pitchFamily="34" charset="0"/>
              </a:rPr>
              <a:t>Introduction</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Aim of Thesis</a:t>
            </a:r>
            <a:endParaRPr lang="en-US" altLang="en-US" sz="2400" dirty="0">
              <a:latin typeface="Times New Roman" panose="02020603050405020304" pitchFamily="18" charset="0"/>
              <a:cs typeface="Calibri" panose="020F0502020204030204" pitchFamily="34" charset="0"/>
            </a:endParaRP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Objectives of Thesis</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Problem Statement</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Background Theories</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Implementation</a:t>
            </a:r>
          </a:p>
          <a:p>
            <a:pPr marL="685800" indent="-685800" algn="just">
              <a:lnSpc>
                <a:spcPct val="150000"/>
              </a:lnSpc>
              <a:spcBef>
                <a:spcPct val="0"/>
              </a:spcBef>
              <a:spcAft>
                <a:spcPts val="600"/>
              </a:spcAft>
              <a:buFont typeface="Wingdings" panose="05000000000000000000" pitchFamily="2" charset="2"/>
              <a:buChar char="v"/>
            </a:pPr>
            <a:r>
              <a:rPr lang="en-US" altLang="en-US" sz="2400" dirty="0">
                <a:solidFill>
                  <a:srgbClr val="000000"/>
                </a:solidFill>
                <a:latin typeface="Times New Roman" panose="02020603050405020304" pitchFamily="18" charset="0"/>
                <a:cs typeface="Times New Roman" panose="02020603050405020304" pitchFamily="18" charset="0"/>
              </a:rPr>
              <a:t>Conclusion</a:t>
            </a:r>
          </a:p>
        </p:txBody>
      </p:sp>
      <p:sp>
        <p:nvSpPr>
          <p:cNvPr id="7" name="Rectangle 6">
            <a:extLst>
              <a:ext uri="{FF2B5EF4-FFF2-40B4-BE49-F238E27FC236}">
                <a16:creationId xmlns:a16="http://schemas.microsoft.com/office/drawing/2014/main" id="{9B4615A9-D559-4C69-9D0F-3C4C7E6FB4A0}"/>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9" descr="DSA">
            <a:extLst>
              <a:ext uri="{FF2B5EF4-FFF2-40B4-BE49-F238E27FC236}">
                <a16:creationId xmlns:a16="http://schemas.microsoft.com/office/drawing/2014/main" id="{DD632DEF-80FE-47D8-BB18-9E9523046E2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2" name="Picture 9" descr="DSA">
            <a:extLst>
              <a:ext uri="{FF2B5EF4-FFF2-40B4-BE49-F238E27FC236}">
                <a16:creationId xmlns:a16="http://schemas.microsoft.com/office/drawing/2014/main" id="{3D9F534E-1838-4C42-A613-50DA9CC116D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 name="Slide Number Placeholder 1">
            <a:extLst>
              <a:ext uri="{FF2B5EF4-FFF2-40B4-BE49-F238E27FC236}">
                <a16:creationId xmlns:a16="http://schemas.microsoft.com/office/drawing/2014/main" id="{8871673F-B93A-4E2B-856B-287F3453C5E0}"/>
              </a:ext>
            </a:extLst>
          </p:cNvPr>
          <p:cNvSpPr>
            <a:spLocks noGrp="1"/>
          </p:cNvSpPr>
          <p:nvPr>
            <p:ph type="sldNum" sz="quarter" idx="12"/>
          </p:nvPr>
        </p:nvSpPr>
        <p:spPr/>
        <p:txBody>
          <a:bodyPr/>
          <a:lstStyle/>
          <a:p>
            <a:fld id="{2A47641E-8849-45EB-8804-05B23B34D66F}" type="slidenum">
              <a:rPr lang="en-US" smtClean="0"/>
              <a:t>3</a:t>
            </a:fld>
            <a:endParaRPr lang="en-US"/>
          </a:p>
        </p:txBody>
      </p:sp>
      <p:sp>
        <p:nvSpPr>
          <p:cNvPr id="9" name="Slide Number Placeholder 1">
            <a:extLst>
              <a:ext uri="{FF2B5EF4-FFF2-40B4-BE49-F238E27FC236}">
                <a16:creationId xmlns:a16="http://schemas.microsoft.com/office/drawing/2014/main" id="{2D4D0299-FE73-426E-918A-B43DAC9FF941}"/>
              </a:ext>
            </a:extLst>
          </p:cNvPr>
          <p:cNvSpPr txBox="1">
            <a:spLocks/>
          </p:cNvSpPr>
          <p:nvPr/>
        </p:nvSpPr>
        <p:spPr>
          <a:xfrm>
            <a:off x="8182708" y="6218711"/>
            <a:ext cx="757878" cy="461665"/>
          </a:xfrm>
          <a:prstGeom prst="rect">
            <a:avLst/>
          </a:prstGeom>
          <a:solidFill>
            <a:srgbClr val="0070C0"/>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a:t>
            </a:fld>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267D7-EFE2-772F-F1D3-C7F92C6AA30F}"/>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6BB91C76-6591-50AC-37D9-A14C27DDD26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Heuristic Function</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24E46D79-3579-3B76-46CE-EF0EABB05A1E}"/>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3182BC72-1DB5-02FB-508C-31A555A5D0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D6692F46-8AD1-2F05-9FD7-DC64C4F6ACC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906E3179-DAE4-9A1E-4BCA-109497895736}"/>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30</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7B555B-B296-E517-C6CA-0FED60FB2BBD}"/>
                  </a:ext>
                </a:extLst>
              </p:cNvPr>
              <p:cNvSpPr txBox="1"/>
              <p:nvPr/>
            </p:nvSpPr>
            <p:spPr>
              <a:xfrm>
                <a:off x="203412" y="647844"/>
                <a:ext cx="8737173" cy="4751109"/>
              </a:xfrm>
              <a:prstGeom prst="rect">
                <a:avLst/>
              </a:prstGeom>
              <a:noFill/>
            </p:spPr>
            <p:txBody>
              <a:bodyPr wrap="square">
                <a:spAutoFit/>
              </a:bodyPr>
              <a:lstStyle/>
              <a:p>
                <a:pPr marL="285750" marR="0" indent="-285750" algn="just">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The heuristic guides the A* search by estimating the distance to the goal. Common heuristics include: </a:t>
                </a:r>
              </a:p>
              <a:p>
                <a:pPr marL="342900" marR="0"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Manhattan Distance (for grid movement without diagonals):</a:t>
                </a:r>
              </a:p>
              <a:p>
                <a:pPr marL="914400" marR="0" algn="just">
                  <a:lnSpc>
                    <a:spcPct val="150000"/>
                  </a:lnSpc>
                  <a:tabLst>
                    <a:tab pos="497205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h</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n</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2</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2</m:t>
                    </m:r>
                    <m:r>
                      <a:rPr lang="en-US" sz="2000">
                        <a:effectLst/>
                        <a:latin typeface="Cambria Math" panose="02040503050406030204" pitchFamily="18" charset="0"/>
                        <a:ea typeface="Times New Roman" panose="02020603050405020304" pitchFamily="18" charset="0"/>
                      </a:rPr>
                      <m:t>∣</m:t>
                    </m:r>
                  </m:oMath>
                </a14:m>
                <a:r>
                  <a:rPr lang="en-US" sz="20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Euclidean Distance (for free movement):</a:t>
                </a:r>
              </a:p>
              <a:p>
                <a:pPr marL="914400" marR="0" algn="just">
                  <a:lnSpc>
                    <a:spcPct val="150000"/>
                  </a:lnSpc>
                  <a:tabLst>
                    <a:tab pos="497205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h</m:t>
                    </m:r>
                    <m:d>
                      <m:dPr>
                        <m:ctrlPr>
                          <a:rPr lang="en-US" sz="2000" i="1">
                            <a:effectLst/>
                            <a:latin typeface="Cambria Math" panose="02040503050406030204" pitchFamily="18" charset="0"/>
                            <a:ea typeface="Times New Roman" panose="02020603050405020304" pitchFamily="18" charset="0"/>
                          </a:rPr>
                        </m:ctrlPr>
                      </m:dPr>
                      <m:e>
                        <m:r>
                          <m:rPr>
                            <m:sty m:val="p"/>
                          </m:rPr>
                          <a:rPr lang="en-US" sz="2000">
                            <a:effectLst/>
                            <a:latin typeface="Cambria Math" panose="02040503050406030204" pitchFamily="18" charset="0"/>
                            <a:ea typeface="Times New Roman" panose="02020603050405020304" pitchFamily="18" charset="0"/>
                          </a:rPr>
                          <m:t>n</m:t>
                        </m:r>
                      </m:e>
                    </m:d>
                    <m:r>
                      <a:rPr lang="en-US" sz="2000">
                        <a:effectLst/>
                        <a:latin typeface="Cambria Math" panose="02040503050406030204" pitchFamily="18" charset="0"/>
                        <a:ea typeface="Times New Roman" panose="02020603050405020304" pitchFamily="18" charset="0"/>
                      </a:rPr>
                      <m:t>=</m:t>
                    </m:r>
                    <m:rad>
                      <m:radPr>
                        <m:degHide m:val="on"/>
                        <m:ctrlPr>
                          <a:rPr lang="en-US" sz="2000" i="1">
                            <a:effectLst/>
                            <a:latin typeface="Cambria Math" panose="02040503050406030204" pitchFamily="18" charset="0"/>
                            <a:ea typeface="Times New Roman" panose="02020603050405020304" pitchFamily="18" charset="0"/>
                            <a:cs typeface="Cambria Math" panose="02040503050406030204" pitchFamily="18" charset="0"/>
                          </a:rPr>
                        </m:ctrlPr>
                      </m:radPr>
                      <m:deg/>
                      <m:e>
                        <m:sSup>
                          <m:sSupPr>
                            <m:ctrlPr>
                              <a:rPr lang="en-US" sz="2000" i="1">
                                <a:effectLst/>
                                <a:latin typeface="Cambria Math" panose="02040503050406030204" pitchFamily="18" charset="0"/>
                                <a:ea typeface="Times New Roman" panose="02020603050405020304" pitchFamily="18" charset="0"/>
                                <a:cs typeface="Cambria Math" panose="02040503050406030204" pitchFamily="18" charset="0"/>
                              </a:rPr>
                            </m:ctrlPr>
                          </m:sSupPr>
                          <m:e>
                            <m:d>
                              <m:dPr>
                                <m:ctrlPr>
                                  <a:rPr lang="en-US" sz="2000" i="1">
                                    <a:effectLst/>
                                    <a:latin typeface="Cambria Math" panose="02040503050406030204" pitchFamily="18" charset="0"/>
                                    <a:ea typeface="Times New Roman" panose="02020603050405020304" pitchFamily="18" charset="0"/>
                                  </a:rPr>
                                </m:ctrlPr>
                              </m:dPr>
                              <m:e>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2</m:t>
                                </m:r>
                              </m:e>
                            </m:d>
                          </m:e>
                          <m:sup>
                            <m:r>
                              <a:rPr lang="en-US" sz="2000" i="1">
                                <a:effectLst/>
                                <a:latin typeface="Cambria Math" panose="02040503050406030204" pitchFamily="18" charset="0"/>
                                <a:ea typeface="Times New Roman" panose="02020603050405020304" pitchFamily="18" charset="0"/>
                                <a:cs typeface="Cambria Math" panose="02040503050406030204" pitchFamily="18" charset="0"/>
                              </a:rPr>
                              <m:t>2</m:t>
                            </m:r>
                          </m:sup>
                        </m:sSup>
                        <m:r>
                          <a:rPr lang="en-US" sz="2000" i="1">
                            <a:effectLst/>
                            <a:latin typeface="Cambria Math" panose="02040503050406030204" pitchFamily="18" charset="0"/>
                            <a:ea typeface="Times New Roman" panose="02020603050405020304" pitchFamily="18" charset="0"/>
                            <a:cs typeface="Cambria Math" panose="02040503050406030204" pitchFamily="18" charset="0"/>
                          </a:rPr>
                          <m:t>+</m:t>
                        </m:r>
                        <m:r>
                          <a:rPr lang="en-US" sz="2000">
                            <a:effectLst/>
                            <a:latin typeface="Cambria Math" panose="02040503050406030204" pitchFamily="18" charset="0"/>
                            <a:ea typeface="Times New Roman" panose="02020603050405020304" pitchFamily="18" charset="0"/>
                          </a:rPr>
                          <m:t>+</m:t>
                        </m:r>
                        <m:sSup>
                          <m:sSupPr>
                            <m:ctrlPr>
                              <a:rPr lang="en-US" sz="2000" i="1">
                                <a:effectLst/>
                                <a:latin typeface="Cambria Math" panose="02040503050406030204" pitchFamily="18" charset="0"/>
                                <a:ea typeface="Times New Roman" panose="02020603050405020304" pitchFamily="18" charset="0"/>
                                <a:cs typeface="Cambria Math" panose="02040503050406030204" pitchFamily="18" charset="0"/>
                              </a:rPr>
                            </m:ctrlPr>
                          </m:sSupPr>
                          <m:e>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2</m:t>
                            </m:r>
                            <m:r>
                              <a:rPr lang="en-US" sz="2000">
                                <a:effectLst/>
                                <a:latin typeface="Cambria Math" panose="02040503050406030204" pitchFamily="18" charset="0"/>
                                <a:ea typeface="Times New Roman" panose="02020603050405020304" pitchFamily="18" charset="0"/>
                              </a:rPr>
                              <m:t>)</m:t>
                            </m:r>
                          </m:e>
                          <m:sup>
                            <m:r>
                              <a:rPr lang="en-US" sz="2000" i="1">
                                <a:effectLst/>
                                <a:latin typeface="Cambria Math" panose="02040503050406030204" pitchFamily="18" charset="0"/>
                                <a:ea typeface="Times New Roman" panose="02020603050405020304" pitchFamily="18" charset="0"/>
                                <a:cs typeface="Cambria Math" panose="02040503050406030204" pitchFamily="18" charset="0"/>
                              </a:rPr>
                              <m:t>2</m:t>
                            </m:r>
                          </m:sup>
                        </m:sSup>
                      </m:e>
                    </m:rad>
                  </m:oMath>
                </a14:m>
                <a:r>
                  <a:rPr lang="en-US" sz="2000" dirty="0">
                    <a:effectLst/>
                    <a:latin typeface="Times New Roman" panose="02020603050405020304" pitchFamily="18" charset="0"/>
                    <a:ea typeface="Times New Roman" panose="02020603050405020304" pitchFamily="18" charset="0"/>
                  </a:rPr>
                  <a:t>		    </a:t>
                </a:r>
              </a:p>
              <a:p>
                <a:pPr marL="342900" marR="0"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Diagonal Distance (for diagonal and straight movement):</a:t>
                </a:r>
              </a:p>
              <a:p>
                <a:pPr marL="914400" marR="0" algn="just">
                  <a:lnSpc>
                    <a:spcPct val="150000"/>
                  </a:lnSpc>
                  <a:tabLst>
                    <a:tab pos="4972050" algn="l"/>
                  </a:tabLst>
                </a:pPr>
                <a14:m>
                  <m:oMath xmlns:m="http://schemas.openxmlformats.org/officeDocument/2006/math">
                    <m:r>
                      <m:rPr>
                        <m:sty m:val="p"/>
                      </m:rPr>
                      <a:rPr lang="en-US" sz="2000">
                        <a:effectLst/>
                        <a:latin typeface="Cambria Math" panose="02040503050406030204" pitchFamily="18" charset="0"/>
                        <a:ea typeface="Times New Roman" panose="02020603050405020304" pitchFamily="18" charset="0"/>
                      </a:rPr>
                      <m:t>h</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n</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max</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x</m:t>
                    </m:r>
                    <m:r>
                      <a:rPr lang="en-US" sz="2000">
                        <a:effectLst/>
                        <a:latin typeface="Cambria Math" panose="02040503050406030204" pitchFamily="18" charset="0"/>
                        <a:ea typeface="Times New Roman" panose="02020603050405020304" pitchFamily="18" charset="0"/>
                      </a:rPr>
                      <m:t>2</m:t>
                    </m:r>
                    <m:r>
                      <a:rPr lang="en-US" sz="2000">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rPr>
                      <m:t>−</m:t>
                    </m:r>
                    <m:r>
                      <m:rPr>
                        <m:sty m:val="p"/>
                      </m:rPr>
                      <a:rPr lang="en-US" sz="2000">
                        <a:effectLst/>
                        <a:latin typeface="Cambria Math" panose="02040503050406030204" pitchFamily="18" charset="0"/>
                        <a:ea typeface="Times New Roman" panose="02020603050405020304" pitchFamily="18" charset="0"/>
                      </a:rPr>
                      <m:t>y</m:t>
                    </m:r>
                    <m:r>
                      <a:rPr lang="en-US" sz="2000">
                        <a:effectLst/>
                        <a:latin typeface="Cambria Math" panose="02040503050406030204" pitchFamily="18" charset="0"/>
                        <a:ea typeface="Times New Roman" panose="02020603050405020304" pitchFamily="18" charset="0"/>
                      </a:rPr>
                      <m:t>2</m:t>
                    </m:r>
                    <m:r>
                      <a:rPr lang="en-US" sz="2000">
                        <a:effectLst/>
                        <a:latin typeface="Cambria Math" panose="02040503050406030204" pitchFamily="18" charset="0"/>
                        <a:ea typeface="Times New Roman" panose="02020603050405020304" pitchFamily="18" charset="0"/>
                      </a:rPr>
                      <m:t>∣)</m:t>
                    </m:r>
                  </m:oMath>
                </a14:m>
                <a:r>
                  <a:rPr lang="en-US" sz="2000" dirty="0">
                    <a:effectLst/>
                    <a:latin typeface="Times New Roman" panose="02020603050405020304" pitchFamily="18" charset="0"/>
                    <a:ea typeface="Times New Roman" panose="02020603050405020304" pitchFamily="18" charset="0"/>
                  </a:rPr>
                  <a:t>		    </a:t>
                </a:r>
              </a:p>
              <a:p>
                <a:pPr marL="285750" marR="0" indent="-28575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The heuristic must be admissible (never overestimates the true cost) and consistent for the A* algorithm to guarantee the optimal path.</a:t>
                </a:r>
              </a:p>
            </p:txBody>
          </p:sp>
        </mc:Choice>
        <mc:Fallback xmlns="">
          <p:sp>
            <p:nvSpPr>
              <p:cNvPr id="7" name="TextBox 6">
                <a:extLst>
                  <a:ext uri="{FF2B5EF4-FFF2-40B4-BE49-F238E27FC236}">
                    <a16:creationId xmlns:a16="http://schemas.microsoft.com/office/drawing/2014/main" id="{BB7B555B-B296-E517-C6CA-0FED60FB2BBD}"/>
                  </a:ext>
                </a:extLst>
              </p:cNvPr>
              <p:cNvSpPr txBox="1">
                <a:spLocks noRot="1" noChangeAspect="1" noMove="1" noResize="1" noEditPoints="1" noAdjustHandles="1" noChangeArrowheads="1" noChangeShapeType="1" noTextEdit="1"/>
              </p:cNvSpPr>
              <p:nvPr/>
            </p:nvSpPr>
            <p:spPr>
              <a:xfrm>
                <a:off x="203412" y="647844"/>
                <a:ext cx="8737173" cy="4751109"/>
              </a:xfrm>
              <a:prstGeom prst="rect">
                <a:avLst/>
              </a:prstGeom>
              <a:blipFill>
                <a:blip r:embed="rId5"/>
                <a:stretch>
                  <a:fillRect l="-628" r="-697" b="-1282"/>
                </a:stretch>
              </a:blipFill>
            </p:spPr>
            <p:txBody>
              <a:bodyPr/>
              <a:lstStyle/>
              <a:p>
                <a:r>
                  <a:rPr lang="en-US">
                    <a:noFill/>
                  </a:rPr>
                  <a:t> </a:t>
                </a:r>
              </a:p>
            </p:txBody>
          </p:sp>
        </mc:Fallback>
      </mc:AlternateContent>
    </p:spTree>
    <p:extLst>
      <p:ext uri="{BB962C8B-B14F-4D97-AF65-F5344CB8AC3E}">
        <p14:creationId xmlns:p14="http://schemas.microsoft.com/office/powerpoint/2010/main" val="357354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E5A8E-922F-602D-4310-C732E2DF504F}"/>
            </a:ext>
          </a:extLst>
        </p:cNvPr>
        <p:cNvGrpSpPr/>
        <p:nvPr/>
      </p:nvGrpSpPr>
      <p:grpSpPr>
        <a:xfrm>
          <a:off x="0" y="0"/>
          <a:ext cx="0" cy="0"/>
          <a:chOff x="0" y="0"/>
          <a:chExt cx="0" cy="0"/>
        </a:xfrm>
      </p:grpSpPr>
      <p:sp>
        <p:nvSpPr>
          <p:cNvPr id="17" name="Rectangle 3">
            <a:extLst>
              <a:ext uri="{FF2B5EF4-FFF2-40B4-BE49-F238E27FC236}">
                <a16:creationId xmlns:a16="http://schemas.microsoft.com/office/drawing/2014/main" id="{86BC6DE7-5A41-5E7B-B774-798759825928}"/>
              </a:ext>
            </a:extLst>
          </p:cNvPr>
          <p:cNvSpPr>
            <a:spLocks noChangeArrowheads="1"/>
          </p:cNvSpPr>
          <p:nvPr/>
        </p:nvSpPr>
        <p:spPr bwMode="auto">
          <a:xfrm>
            <a:off x="79571" y="90224"/>
            <a:ext cx="8984858" cy="484748"/>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55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Lanchester’s Square Law for decision making Feedback</a:t>
            </a:r>
            <a:endParaRPr lang="en-US" sz="255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95B26A44-99A4-0AEA-B25A-DB4A0F0E99A1}"/>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9" descr="DSA">
            <a:extLst>
              <a:ext uri="{FF2B5EF4-FFF2-40B4-BE49-F238E27FC236}">
                <a16:creationId xmlns:a16="http://schemas.microsoft.com/office/drawing/2014/main" id="{DF9A539A-7197-4E50-D665-EFA2815E54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9" name="Picture 9" descr="DSA">
            <a:extLst>
              <a:ext uri="{FF2B5EF4-FFF2-40B4-BE49-F238E27FC236}">
                <a16:creationId xmlns:a16="http://schemas.microsoft.com/office/drawing/2014/main" id="{C833ADBF-8DBC-BED9-93B4-CF82AD8365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0" name="Slide Number Placeholder 1">
            <a:extLst>
              <a:ext uri="{FF2B5EF4-FFF2-40B4-BE49-F238E27FC236}">
                <a16:creationId xmlns:a16="http://schemas.microsoft.com/office/drawing/2014/main" id="{03E08DE5-6AF7-4EEE-3196-2FEA1CB52D9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31</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276F37-BE40-95C1-5C01-1148113028C1}"/>
                  </a:ext>
                </a:extLst>
              </p:cNvPr>
              <p:cNvSpPr txBox="1"/>
              <p:nvPr/>
            </p:nvSpPr>
            <p:spPr>
              <a:xfrm>
                <a:off x="203412" y="647844"/>
                <a:ext cx="8737173" cy="5780300"/>
              </a:xfrm>
              <a:prstGeom prst="rect">
                <a:avLst/>
              </a:prstGeom>
              <a:noFill/>
            </p:spPr>
            <p:txBody>
              <a:bodyPr wrap="square">
                <a:spAutoFit/>
              </a:bodyPr>
              <a:lstStyle/>
              <a:p>
                <a:pPr marL="285750" marR="0" indent="-285750" algn="just">
                  <a:lnSpc>
                    <a:spcPct val="150000"/>
                  </a:lnSpc>
                  <a:buFont typeface="Wingdings" panose="05000000000000000000" pitchFamily="2" charset="2"/>
                  <a:buChar char="q"/>
                </a:pPr>
                <a:r>
                  <a:rPr lang="en-US" sz="2000" dirty="0">
                    <a:effectLst/>
                    <a:latin typeface="Times New Roman" panose="02020603050405020304" pitchFamily="18" charset="0"/>
                    <a:ea typeface="Times New Roman" panose="02020603050405020304" pitchFamily="18" charset="0"/>
                  </a:rPr>
                  <a:t>Lanchester’s Square Law applies primarily to modern direct-fire combat scenarios, where every combatant can target any member of the opposing force. The law states:</a:t>
                </a:r>
              </a:p>
              <a:p>
                <a:pPr marL="0" marR="0" algn="just">
                  <a:lnSpc>
                    <a:spcPct val="150000"/>
                  </a:lnSpc>
                </a:pPr>
                <a:r>
                  <a:rPr lang="en-US" sz="2000" dirty="0">
                    <a:effectLst/>
                    <a:latin typeface="Times New Roman" panose="02020603050405020304" pitchFamily="18" charset="0"/>
                    <a:ea typeface="Times New Roman" panose="02020603050405020304" pitchFamily="18" charset="0"/>
                  </a:rPr>
                  <a:t>	</a:t>
                </a:r>
                <a14:m>
                  <m:oMath xmlns:m="http://schemas.openxmlformats.org/officeDocument/2006/math">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rPr>
                          <m:t>𝑑𝐹</m:t>
                        </m:r>
                      </m:num>
                      <m:den>
                        <m:r>
                          <a:rPr lang="en-US" sz="2000" i="1">
                            <a:effectLst/>
                            <a:latin typeface="Cambria Math" panose="02040503050406030204" pitchFamily="18" charset="0"/>
                            <a:ea typeface="Times New Roman" panose="02020603050405020304" pitchFamily="18" charset="0"/>
                          </a:rPr>
                          <m:t>𝑑𝑡</m:t>
                        </m:r>
                      </m:den>
                    </m:f>
                    <m:r>
                      <a:rPr lang="en-US" sz="2000" i="1">
                        <a:effectLst/>
                        <a:latin typeface="Cambria Math" panose="02040503050406030204" pitchFamily="18" charset="0"/>
                        <a:ea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rPr>
                          <m:t>𝑒</m:t>
                        </m:r>
                      </m:e>
                      <m:sub>
                        <m:r>
                          <a:rPr lang="en-US" sz="2000" i="1">
                            <a:effectLst/>
                            <a:latin typeface="Cambria Math" panose="02040503050406030204" pitchFamily="18" charset="0"/>
                            <a:ea typeface="Times New Roman" panose="02020603050405020304" pitchFamily="18" charset="0"/>
                          </a:rPr>
                          <m:t>𝑠</m:t>
                        </m:r>
                      </m:sub>
                    </m:sSub>
                    <m:r>
                      <a:rPr lang="en-US" sz="2000" i="1">
                        <a:effectLst/>
                        <a:latin typeface="Cambria Math" panose="02040503050406030204" pitchFamily="18" charset="0"/>
                        <a:ea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rPr>
                      <m:t>𝑆</m:t>
                    </m:r>
                    <m:r>
                      <a:rPr lang="en-US" sz="2000" i="1">
                        <a:effectLst/>
                        <a:latin typeface="Cambria Math" panose="02040503050406030204" pitchFamily="18" charset="0"/>
                        <a:ea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rPr>
                      <m:t>𝑎𝑛𝑑</m:t>
                    </m:r>
                    <m:r>
                      <a:rPr lang="en-US" sz="2000" i="1">
                        <a:effectLst/>
                        <a:latin typeface="Cambria Math" panose="02040503050406030204" pitchFamily="18" charset="0"/>
                        <a:ea typeface="Times New Roman" panose="02020603050405020304" pitchFamily="18" charset="0"/>
                      </a:rPr>
                      <m:t> </m:t>
                    </m:r>
                    <m:f>
                      <m:fPr>
                        <m:ctrlPr>
                          <a:rPr lang="en-US" sz="2000" i="1">
                            <a:effectLst/>
                            <a:latin typeface="Cambria Math" panose="02040503050406030204" pitchFamily="18" charset="0"/>
                            <a:ea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rPr>
                          <m:t>𝑑𝑆</m:t>
                        </m:r>
                      </m:num>
                      <m:den>
                        <m:r>
                          <a:rPr lang="en-US" sz="2000" i="1">
                            <a:effectLst/>
                            <a:latin typeface="Cambria Math" panose="02040503050406030204" pitchFamily="18" charset="0"/>
                            <a:ea typeface="Times New Roman" panose="02020603050405020304" pitchFamily="18" charset="0"/>
                          </a:rPr>
                          <m:t>𝑑𝑡</m:t>
                        </m:r>
                      </m:den>
                    </m:f>
                    <m:r>
                      <a:rPr lang="en-US" sz="2000" i="1">
                        <a:effectLst/>
                        <a:latin typeface="Cambria Math" panose="02040503050406030204" pitchFamily="18" charset="0"/>
                        <a:ea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rPr>
                          <m:t>𝑒</m:t>
                        </m:r>
                      </m:e>
                      <m:sub>
                        <m:r>
                          <a:rPr lang="en-US" sz="2000" i="1">
                            <a:effectLst/>
                            <a:latin typeface="Cambria Math" panose="02040503050406030204" pitchFamily="18" charset="0"/>
                            <a:ea typeface="Times New Roman" panose="02020603050405020304" pitchFamily="18" charset="0"/>
                          </a:rPr>
                          <m:t>𝐹</m:t>
                        </m:r>
                      </m:sub>
                    </m:sSub>
                    <m:r>
                      <a:rPr lang="en-US" sz="2000" i="1">
                        <a:effectLst/>
                        <a:latin typeface="Cambria Math" panose="02040503050406030204" pitchFamily="18" charset="0"/>
                        <a:ea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rPr>
                      <m:t>𝐹</m:t>
                    </m:r>
                  </m:oMath>
                </a14:m>
                <a:r>
                  <a:rPr lang="en-US" sz="2000" dirty="0">
                    <a:effectLst/>
                    <a:latin typeface="Times New Roman" panose="02020603050405020304" pitchFamily="18" charset="0"/>
                    <a:ea typeface="Times New Roman" panose="02020603050405020304" pitchFamily="18" charset="0"/>
                  </a:rPr>
                  <a:t>						</a:t>
                </a:r>
              </a:p>
              <a:p>
                <a:pPr marL="0" marR="0" algn="just">
                  <a:lnSpc>
                    <a:spcPct val="150000"/>
                  </a:lnSpc>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Where:</a:t>
                </a:r>
              </a:p>
              <a:p>
                <a:pPr marL="974725" marR="0" lvl="0" algn="just">
                  <a:lnSpc>
                    <a:spcPct val="150000"/>
                  </a:lnSpc>
                  <a:buSzPts val="1400"/>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 The size of Force F (e.g., friendly forces).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74725" marR="0" lvl="0" algn="just">
                  <a:lnSpc>
                    <a:spcPct val="150000"/>
                  </a:lnSpc>
                  <a:buSzPts val="1400"/>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 The size of Force S (e.g., enemy forces).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74725" marR="0" lvl="0" algn="just">
                  <a:lnSpc>
                    <a:spcPct val="150000"/>
                  </a:lnSpc>
                  <a:buSzPts val="1400"/>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e</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effectiveness of Force S's firepower.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74725" marR="0" lvl="0" algn="just">
                  <a:lnSpc>
                    <a:spcPct val="150000"/>
                  </a:lnSpc>
                  <a:buSzPts val="1400"/>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e</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F</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effectiveness of Force F's firepower.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285750" indent="-285750">
                  <a:lnSpc>
                    <a:spcPct val="150000"/>
                  </a:lnSpc>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The law implies that the force with a numerical and effectiveness advantage can dominate the engagement. This insight is pivotal for assessing combat readiness and strategic deployment. </a:t>
                </a:r>
                <a:endParaRPr lang="en-US" sz="2000" dirty="0">
                  <a:effectLst/>
                  <a:latin typeface="Times New Roman" panose="02020603050405020304" pitchFamily="18" charset="0"/>
                  <a:ea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C6276F37-BE40-95C1-5C01-1148113028C1}"/>
                  </a:ext>
                </a:extLst>
              </p:cNvPr>
              <p:cNvSpPr txBox="1">
                <a:spLocks noRot="1" noChangeAspect="1" noMove="1" noResize="1" noEditPoints="1" noAdjustHandles="1" noChangeArrowheads="1" noChangeShapeType="1" noTextEdit="1"/>
              </p:cNvSpPr>
              <p:nvPr/>
            </p:nvSpPr>
            <p:spPr>
              <a:xfrm>
                <a:off x="203412" y="647844"/>
                <a:ext cx="8737173" cy="5780300"/>
              </a:xfrm>
              <a:prstGeom prst="rect">
                <a:avLst/>
              </a:prstGeom>
              <a:blipFill>
                <a:blip r:embed="rId5"/>
                <a:stretch>
                  <a:fillRect l="-628" r="-697" b="-949"/>
                </a:stretch>
              </a:blipFill>
            </p:spPr>
            <p:txBody>
              <a:bodyPr/>
              <a:lstStyle/>
              <a:p>
                <a:r>
                  <a:rPr lang="en-US">
                    <a:noFill/>
                  </a:rPr>
                  <a:t> </a:t>
                </a:r>
              </a:p>
            </p:txBody>
          </p:sp>
        </mc:Fallback>
      </mc:AlternateContent>
    </p:spTree>
    <p:extLst>
      <p:ext uri="{BB962C8B-B14F-4D97-AF65-F5344CB8AC3E}">
        <p14:creationId xmlns:p14="http://schemas.microsoft.com/office/powerpoint/2010/main" val="403771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E3B25-8ADF-6A80-3C6C-0A8FD6CBC6C2}"/>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B83516C-FA5A-EB34-218B-8E7812997FB1}"/>
              </a:ext>
            </a:extLst>
          </p:cNvPr>
          <p:cNvGraphicFramePr>
            <a:graphicFrameLocks noGrp="1"/>
          </p:cNvGraphicFramePr>
          <p:nvPr/>
        </p:nvGraphicFramePr>
        <p:xfrm>
          <a:off x="177963" y="671039"/>
          <a:ext cx="8729572" cy="6076087"/>
        </p:xfrm>
        <a:graphic>
          <a:graphicData uri="http://schemas.openxmlformats.org/drawingml/2006/table">
            <a:tbl>
              <a:tblPr firstRow="1" firstCol="1" bandRow="1">
                <a:tableStyleId>{5C22544A-7EE6-4342-B048-85BDC9FD1C3A}</a:tableStyleId>
              </a:tblPr>
              <a:tblGrid>
                <a:gridCol w="643681">
                  <a:extLst>
                    <a:ext uri="{9D8B030D-6E8A-4147-A177-3AD203B41FA5}">
                      <a16:colId xmlns:a16="http://schemas.microsoft.com/office/drawing/2014/main" val="2066583071"/>
                    </a:ext>
                  </a:extLst>
                </a:gridCol>
                <a:gridCol w="1541155">
                  <a:extLst>
                    <a:ext uri="{9D8B030D-6E8A-4147-A177-3AD203B41FA5}">
                      <a16:colId xmlns:a16="http://schemas.microsoft.com/office/drawing/2014/main" val="729792692"/>
                    </a:ext>
                  </a:extLst>
                </a:gridCol>
                <a:gridCol w="1330662">
                  <a:extLst>
                    <a:ext uri="{9D8B030D-6E8A-4147-A177-3AD203B41FA5}">
                      <a16:colId xmlns:a16="http://schemas.microsoft.com/office/drawing/2014/main" val="2355767496"/>
                    </a:ext>
                  </a:extLst>
                </a:gridCol>
                <a:gridCol w="1078066">
                  <a:extLst>
                    <a:ext uri="{9D8B030D-6E8A-4147-A177-3AD203B41FA5}">
                      <a16:colId xmlns:a16="http://schemas.microsoft.com/office/drawing/2014/main" val="3477472839"/>
                    </a:ext>
                  </a:extLst>
                </a:gridCol>
                <a:gridCol w="4136008">
                  <a:extLst>
                    <a:ext uri="{9D8B030D-6E8A-4147-A177-3AD203B41FA5}">
                      <a16:colId xmlns:a16="http://schemas.microsoft.com/office/drawing/2014/main" val="1825860252"/>
                    </a:ext>
                  </a:extLst>
                </a:gridCol>
              </a:tblGrid>
              <a:tr h="832637">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a:t>
                      </a: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gn="ctr">
                        <a:lnSpc>
                          <a:spcPct val="107000"/>
                        </a:lnSpc>
                        <a:spcBef>
                          <a:spcPts val="0"/>
                        </a:spcBef>
                        <a:spcAft>
                          <a:spcPts val="800"/>
                        </a:spcAft>
                      </a:pPr>
                      <a:r>
                        <a:rPr lang="en-US" sz="2000" b="1" i="0" kern="1200" dirty="0">
                          <a:solidFill>
                            <a:schemeClr val="lt1"/>
                          </a:solidFill>
                          <a:effectLst/>
                          <a:latin typeface="Times New Roman" panose="02020603050405020304" pitchFamily="18" charset="0"/>
                          <a:ea typeface="+mn-ea"/>
                          <a:cs typeface="Times New Roman" panose="02020603050405020304" pitchFamily="18" charset="0"/>
                        </a:rPr>
                        <a:t>Publisher &amp; Year</a:t>
                      </a:r>
                      <a:endPar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Method</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Issue</a:t>
                      </a:r>
                    </a:p>
                  </a:txBody>
                  <a:tcPr marL="68580" marR="68580" marT="0" marB="0"/>
                </a:tc>
                <a:extLst>
                  <a:ext uri="{0D108BD9-81ED-4DB2-BD59-A6C34878D82A}">
                    <a16:rowId xmlns:a16="http://schemas.microsoft.com/office/drawing/2014/main" val="2113908952"/>
                  </a:ext>
                </a:extLst>
              </a:tr>
              <a:tr h="2853610">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800"/>
                        </a:spcAft>
                      </a:pPr>
                      <a:r>
                        <a:rPr lang="en-US" sz="1800" i="0" kern="1200" dirty="0">
                          <a:solidFill>
                            <a:schemeClr val="dk1"/>
                          </a:solidFill>
                          <a:effectLst/>
                          <a:latin typeface="Times New Roman" panose="02020603050405020304" pitchFamily="18" charset="0"/>
                          <a:ea typeface="+mn-ea"/>
                          <a:cs typeface="Times New Roman" panose="02020603050405020304" pitchFamily="18" charset="0"/>
                        </a:rPr>
                        <a:t>Applications of Geographic Information Systems (GIS) in Military Operations</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El-</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Gohary</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M., &amp; El-</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Rabbany</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(2011)</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i="0" kern="1200" dirty="0">
                          <a:solidFill>
                            <a:schemeClr val="dk1"/>
                          </a:solidFill>
                          <a:effectLst/>
                          <a:latin typeface="Times New Roman" panose="02020603050405020304" pitchFamily="18" charset="0"/>
                          <a:ea typeface="+mn-ea"/>
                          <a:cs typeface="Times New Roman" panose="02020603050405020304" pitchFamily="18" charset="0"/>
                        </a:rPr>
                        <a:t>GIS</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Their work emphasized how GIS enables real-time data visualization, precise location tracking, and effective resource allocation in complex operational environments. The study underlined applications such as terrain analysis, mission planning, and logistics management, demonstrating the technology’s capacity to provide commanders with actionable insights.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784611"/>
                  </a:ext>
                </a:extLst>
              </a:tr>
              <a:tr h="2279022">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Transverse Mercator with an accuracy of a few nanometers. Journal of Geodesy</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Karney, C. F. F </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Their work provided significant improvements over traditional methods, making it particularly useful for geodesy and cartography applications where accuracy is critical. By addressing computational inefficiencies and errors inherent in earlier models, the study offered a robust framework for mapping </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7327880"/>
                  </a:ext>
                </a:extLst>
              </a:tr>
            </a:tbl>
          </a:graphicData>
        </a:graphic>
      </p:graphicFrame>
      <p:sp>
        <p:nvSpPr>
          <p:cNvPr id="9" name="Rectangle 3">
            <a:extLst>
              <a:ext uri="{FF2B5EF4-FFF2-40B4-BE49-F238E27FC236}">
                <a16:creationId xmlns:a16="http://schemas.microsoft.com/office/drawing/2014/main" id="{98ACC960-FA56-AD91-40BA-31217B43E87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Review</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7F0B2AD-DDB0-DDFE-BC11-3244688D2BC9}"/>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B083C560-CEA4-EF4B-301B-84763920E8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01F68C4D-E92E-60C5-E11B-AF191EBEC4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CDE814B4-1171-A97D-8D92-B0DAEB66DA9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32</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62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4894E-59BD-AC96-D082-5CDD7BFA23B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84BBA13-E64B-01DA-F68D-1039C29DC074}"/>
              </a:ext>
            </a:extLst>
          </p:cNvPr>
          <p:cNvGraphicFramePr>
            <a:graphicFrameLocks noGrp="1"/>
          </p:cNvGraphicFramePr>
          <p:nvPr>
            <p:extLst>
              <p:ext uri="{D42A27DB-BD31-4B8C-83A1-F6EECF244321}">
                <p14:modId xmlns:p14="http://schemas.microsoft.com/office/powerpoint/2010/main" val="707862664"/>
              </p:ext>
            </p:extLst>
          </p:nvPr>
        </p:nvGraphicFramePr>
        <p:xfrm>
          <a:off x="177963" y="671039"/>
          <a:ext cx="8729572" cy="5347297"/>
        </p:xfrm>
        <a:graphic>
          <a:graphicData uri="http://schemas.openxmlformats.org/drawingml/2006/table">
            <a:tbl>
              <a:tblPr firstRow="1" firstCol="1" bandRow="1">
                <a:tableStyleId>{5C22544A-7EE6-4342-B048-85BDC9FD1C3A}</a:tableStyleId>
              </a:tblPr>
              <a:tblGrid>
                <a:gridCol w="643681">
                  <a:extLst>
                    <a:ext uri="{9D8B030D-6E8A-4147-A177-3AD203B41FA5}">
                      <a16:colId xmlns:a16="http://schemas.microsoft.com/office/drawing/2014/main" val="2066583071"/>
                    </a:ext>
                  </a:extLst>
                </a:gridCol>
                <a:gridCol w="1541155">
                  <a:extLst>
                    <a:ext uri="{9D8B030D-6E8A-4147-A177-3AD203B41FA5}">
                      <a16:colId xmlns:a16="http://schemas.microsoft.com/office/drawing/2014/main" val="729792692"/>
                    </a:ext>
                  </a:extLst>
                </a:gridCol>
                <a:gridCol w="1330662">
                  <a:extLst>
                    <a:ext uri="{9D8B030D-6E8A-4147-A177-3AD203B41FA5}">
                      <a16:colId xmlns:a16="http://schemas.microsoft.com/office/drawing/2014/main" val="2355767496"/>
                    </a:ext>
                  </a:extLst>
                </a:gridCol>
                <a:gridCol w="1078066">
                  <a:extLst>
                    <a:ext uri="{9D8B030D-6E8A-4147-A177-3AD203B41FA5}">
                      <a16:colId xmlns:a16="http://schemas.microsoft.com/office/drawing/2014/main" val="3477472839"/>
                    </a:ext>
                  </a:extLst>
                </a:gridCol>
                <a:gridCol w="4136008">
                  <a:extLst>
                    <a:ext uri="{9D8B030D-6E8A-4147-A177-3AD203B41FA5}">
                      <a16:colId xmlns:a16="http://schemas.microsoft.com/office/drawing/2014/main" val="1825860252"/>
                    </a:ext>
                  </a:extLst>
                </a:gridCol>
              </a:tblGrid>
              <a:tr h="832637">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a:t>
                      </a: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gn="ctr">
                        <a:lnSpc>
                          <a:spcPct val="107000"/>
                        </a:lnSpc>
                        <a:spcBef>
                          <a:spcPts val="0"/>
                        </a:spcBef>
                        <a:spcAft>
                          <a:spcPts val="800"/>
                        </a:spcAft>
                      </a:pPr>
                      <a:r>
                        <a:rPr lang="en-US" sz="2000" b="1" i="0" kern="1200" dirty="0">
                          <a:solidFill>
                            <a:schemeClr val="lt1"/>
                          </a:solidFill>
                          <a:effectLst/>
                          <a:latin typeface="Times New Roman" panose="02020603050405020304" pitchFamily="18" charset="0"/>
                          <a:ea typeface="+mn-ea"/>
                          <a:cs typeface="Times New Roman" panose="02020603050405020304" pitchFamily="18" charset="0"/>
                        </a:rPr>
                        <a:t>Publisher &amp; Year</a:t>
                      </a:r>
                      <a:endPar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Method</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Issue</a:t>
                      </a:r>
                    </a:p>
                  </a:txBody>
                  <a:tcPr marL="68580" marR="68580" marT="0" marB="0"/>
                </a:tc>
                <a:extLst>
                  <a:ext uri="{0D108BD9-81ED-4DB2-BD59-A6C34878D82A}">
                    <a16:rowId xmlns:a16="http://schemas.microsoft.com/office/drawing/2014/main" val="2113908952"/>
                  </a:ext>
                </a:extLst>
              </a:tr>
              <a:tr h="2853610">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a:t>
                      </a:r>
                    </a:p>
                  </a:txBody>
                  <a:tcPr marL="68580" marR="68580" marT="0" marB="0"/>
                </a:tc>
                <a:tc>
                  <a:txBody>
                    <a:bodyPr/>
                    <a:lstStyle/>
                    <a:p>
                      <a:pPr marL="0" marR="0">
                        <a:lnSpc>
                          <a:spcPct val="107000"/>
                        </a:lnSpc>
                        <a:spcBef>
                          <a:spcPts val="0"/>
                        </a:spcBef>
                        <a:spcAft>
                          <a:spcPts val="800"/>
                        </a:spcAft>
                      </a:pPr>
                      <a:r>
                        <a:rPr lang="en-US" sz="1800" i="0" kern="1200" dirty="0">
                          <a:solidFill>
                            <a:schemeClr val="dk1"/>
                          </a:solidFill>
                          <a:effectLst/>
                          <a:latin typeface="Times New Roman" panose="02020603050405020304" pitchFamily="18" charset="0"/>
                          <a:ea typeface="+mn-ea"/>
                          <a:cs typeface="Times New Roman" panose="02020603050405020304" pitchFamily="18" charset="0"/>
                        </a:rPr>
                        <a:t>The Role of Tactical Decision Support Systems in Modern Warfare</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Hale, M., &amp; Davis, R.  (2020)</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i="0" kern="1200" dirty="0">
                          <a:solidFill>
                            <a:schemeClr val="dk1"/>
                          </a:solidFill>
                          <a:effectLst/>
                          <a:latin typeface="Times New Roman" panose="02020603050405020304" pitchFamily="18" charset="0"/>
                          <a:ea typeface="+mn-ea"/>
                          <a:cs typeface="Times New Roman" panose="02020603050405020304" pitchFamily="18" charset="0"/>
                        </a:rPr>
                        <a:t>TDSS</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The study explores key features of TDSS, such as situational awareness, resource optimization, and scenario simulation, demonstrating their effectiveness in improving tactical outcomes. Furthermore, the authors discuss the challenges of integrating TDSS into existing military frameworks, including issues related to interoperability, data reliability, and user training. This research underscores the importance of TDSS in contemporary defense strategies, advocating for continued advancements to meet evolving battlefield demands.</a:t>
                      </a:r>
                    </a:p>
                    <a:p>
                      <a:pPr marL="0" marR="0" algn="just">
                        <a:lnSpc>
                          <a:spcPct val="107000"/>
                        </a:lnSpc>
                        <a:spcBef>
                          <a:spcPts val="0"/>
                        </a:spcBef>
                        <a:spcAft>
                          <a:spcPts val="800"/>
                        </a:spcAft>
                      </a:pP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784611"/>
                  </a:ext>
                </a:extLst>
              </a:tr>
            </a:tbl>
          </a:graphicData>
        </a:graphic>
      </p:graphicFrame>
      <p:sp>
        <p:nvSpPr>
          <p:cNvPr id="9" name="Rectangle 3">
            <a:extLst>
              <a:ext uri="{FF2B5EF4-FFF2-40B4-BE49-F238E27FC236}">
                <a16:creationId xmlns:a16="http://schemas.microsoft.com/office/drawing/2014/main" id="{33259502-7D28-719A-D906-54ED20928B6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Review (Cont’d)</a:t>
            </a:r>
          </a:p>
        </p:txBody>
      </p:sp>
      <p:sp>
        <p:nvSpPr>
          <p:cNvPr id="8" name="Rectangle 7">
            <a:extLst>
              <a:ext uri="{FF2B5EF4-FFF2-40B4-BE49-F238E27FC236}">
                <a16:creationId xmlns:a16="http://schemas.microsoft.com/office/drawing/2014/main" id="{EBD379A5-D7B0-E22F-7343-CEB5C63FE60F}"/>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692AA2E3-BF89-CEB0-22C1-ED0920ADAA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A4032DE5-7E96-C1ED-220E-A11FC4909F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802ABDCD-A3AC-3AF5-A61C-32F5FB321C58}"/>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33</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36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DD88-5A7B-8502-382E-3D7164BFAEB4}"/>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FF3F5F1-7DF7-4389-4CE7-8111B9FD7F4F}"/>
              </a:ext>
            </a:extLst>
          </p:cNvPr>
          <p:cNvGraphicFramePr>
            <a:graphicFrameLocks noGrp="1"/>
          </p:cNvGraphicFramePr>
          <p:nvPr>
            <p:extLst>
              <p:ext uri="{D42A27DB-BD31-4B8C-83A1-F6EECF244321}">
                <p14:modId xmlns:p14="http://schemas.microsoft.com/office/powerpoint/2010/main" val="1032673005"/>
              </p:ext>
            </p:extLst>
          </p:nvPr>
        </p:nvGraphicFramePr>
        <p:xfrm>
          <a:off x="177963" y="671039"/>
          <a:ext cx="8729572" cy="5802338"/>
        </p:xfrm>
        <a:graphic>
          <a:graphicData uri="http://schemas.openxmlformats.org/drawingml/2006/table">
            <a:tbl>
              <a:tblPr firstRow="1" firstCol="1" bandRow="1">
                <a:tableStyleId>{5C22544A-7EE6-4342-B048-85BDC9FD1C3A}</a:tableStyleId>
              </a:tblPr>
              <a:tblGrid>
                <a:gridCol w="643681">
                  <a:extLst>
                    <a:ext uri="{9D8B030D-6E8A-4147-A177-3AD203B41FA5}">
                      <a16:colId xmlns:a16="http://schemas.microsoft.com/office/drawing/2014/main" val="2066583071"/>
                    </a:ext>
                  </a:extLst>
                </a:gridCol>
                <a:gridCol w="1541155">
                  <a:extLst>
                    <a:ext uri="{9D8B030D-6E8A-4147-A177-3AD203B41FA5}">
                      <a16:colId xmlns:a16="http://schemas.microsoft.com/office/drawing/2014/main" val="729792692"/>
                    </a:ext>
                  </a:extLst>
                </a:gridCol>
                <a:gridCol w="1330662">
                  <a:extLst>
                    <a:ext uri="{9D8B030D-6E8A-4147-A177-3AD203B41FA5}">
                      <a16:colId xmlns:a16="http://schemas.microsoft.com/office/drawing/2014/main" val="2355767496"/>
                    </a:ext>
                  </a:extLst>
                </a:gridCol>
                <a:gridCol w="1153961">
                  <a:extLst>
                    <a:ext uri="{9D8B030D-6E8A-4147-A177-3AD203B41FA5}">
                      <a16:colId xmlns:a16="http://schemas.microsoft.com/office/drawing/2014/main" val="3477472839"/>
                    </a:ext>
                  </a:extLst>
                </a:gridCol>
                <a:gridCol w="4060113">
                  <a:extLst>
                    <a:ext uri="{9D8B030D-6E8A-4147-A177-3AD203B41FA5}">
                      <a16:colId xmlns:a16="http://schemas.microsoft.com/office/drawing/2014/main" val="1825860252"/>
                    </a:ext>
                  </a:extLst>
                </a:gridCol>
              </a:tblGrid>
              <a:tr h="832637">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a:t>
                      </a: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gn="ctr">
                        <a:lnSpc>
                          <a:spcPct val="107000"/>
                        </a:lnSpc>
                        <a:spcBef>
                          <a:spcPts val="0"/>
                        </a:spcBef>
                        <a:spcAft>
                          <a:spcPts val="800"/>
                        </a:spcAft>
                      </a:pPr>
                      <a:r>
                        <a:rPr lang="en-US" sz="2000" b="1" i="0" kern="1200" dirty="0">
                          <a:solidFill>
                            <a:schemeClr val="lt1"/>
                          </a:solidFill>
                          <a:effectLst/>
                          <a:latin typeface="Times New Roman" panose="02020603050405020304" pitchFamily="18" charset="0"/>
                          <a:ea typeface="+mn-ea"/>
                          <a:cs typeface="Times New Roman" panose="02020603050405020304" pitchFamily="18" charset="0"/>
                        </a:rPr>
                        <a:t>Publisher &amp; Year</a:t>
                      </a:r>
                      <a:endPar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Method</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Issue</a:t>
                      </a:r>
                    </a:p>
                  </a:txBody>
                  <a:tcPr marL="68580" marR="68580" marT="0" marB="0"/>
                </a:tc>
                <a:extLst>
                  <a:ext uri="{0D108BD9-81ED-4DB2-BD59-A6C34878D82A}">
                    <a16:rowId xmlns:a16="http://schemas.microsoft.com/office/drawing/2014/main" val="2113908952"/>
                  </a:ext>
                </a:extLst>
              </a:tr>
              <a:tr h="2853610">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a:t>
                      </a:r>
                    </a:p>
                  </a:txBody>
                  <a:tcPr marL="68580" marR="68580" marT="0" marB="0"/>
                </a:tc>
                <a:tc>
                  <a:txBody>
                    <a:bodyPr/>
                    <a:lstStyle/>
                    <a:p>
                      <a:pPr marL="0" marR="0">
                        <a:lnSpc>
                          <a:spcPct val="107000"/>
                        </a:lnSpc>
                        <a:spcBef>
                          <a:spcPts val="0"/>
                        </a:spcBef>
                        <a:spcAft>
                          <a:spcPts val="800"/>
                        </a:spcAft>
                      </a:pPr>
                      <a:r>
                        <a:rPr lang="en-US" dirty="0">
                          <a:latin typeface="Times New Roman" panose="02020603050405020304" pitchFamily="18" charset="0"/>
                          <a:cs typeface="Times New Roman" panose="02020603050405020304" pitchFamily="18" charset="0"/>
                        </a:rPr>
                        <a:t>Applications of Distance Measurement in Military Targeting</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Sharma, R., &amp; Aggarwal, S</a:t>
                      </a:r>
                    </a:p>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(2020)</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dirty="0">
                          <a:latin typeface="Times New Roman" panose="02020603050405020304" pitchFamily="18" charset="0"/>
                          <a:cs typeface="Times New Roman" panose="02020603050405020304" pitchFamily="18" charset="0"/>
                        </a:rPr>
                        <a:t>geospatial science &amp; military operational theory</a:t>
                      </a:r>
                      <a:endParaRPr lang="en-US"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They explore the critical role of distance measurement in military targeting, emphasizing its applications in enhancing precision, efficiency, and strategic decision-making. The authors review various geospatial technologies and methodologies employed to calculate distances for targeting purposes, including GPS, laser rangefinders, and advanced satellite imaging. They discuss how accurate distance estimation improves weapon deployment, minimizes collateral damage, and supports tactical planning. The article underscores the growing importance of geospatial science in modern warfare and its impact on operational success.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784611"/>
                  </a:ext>
                </a:extLst>
              </a:tr>
            </a:tbl>
          </a:graphicData>
        </a:graphic>
      </p:graphicFrame>
      <p:sp>
        <p:nvSpPr>
          <p:cNvPr id="9" name="Rectangle 3">
            <a:extLst>
              <a:ext uri="{FF2B5EF4-FFF2-40B4-BE49-F238E27FC236}">
                <a16:creationId xmlns:a16="http://schemas.microsoft.com/office/drawing/2014/main" id="{CB74B76D-1258-3C36-0C96-CE2B51882717}"/>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Review (Cont’d)</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D643EA1-1BFD-8FC5-9E8F-A29F8732EF7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9CF5583D-B2CA-14CB-E3E6-824BC8C7F94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69707A9-4585-0BDF-318E-0D4FBE93C3E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B6A7E552-D39D-1EA6-85AA-B7D942019204}"/>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34</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197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D713-63BC-AF45-17D2-6FEAF0112D04}"/>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A45F3D7-E565-04B9-D7AF-8F2EDD849B79}"/>
              </a:ext>
            </a:extLst>
          </p:cNvPr>
          <p:cNvGraphicFramePr>
            <a:graphicFrameLocks noGrp="1"/>
          </p:cNvGraphicFramePr>
          <p:nvPr>
            <p:extLst>
              <p:ext uri="{D42A27DB-BD31-4B8C-83A1-F6EECF244321}">
                <p14:modId xmlns:p14="http://schemas.microsoft.com/office/powerpoint/2010/main" val="2161214573"/>
              </p:ext>
            </p:extLst>
          </p:nvPr>
        </p:nvGraphicFramePr>
        <p:xfrm>
          <a:off x="177963" y="671039"/>
          <a:ext cx="8729572" cy="6009337"/>
        </p:xfrm>
        <a:graphic>
          <a:graphicData uri="http://schemas.openxmlformats.org/drawingml/2006/table">
            <a:tbl>
              <a:tblPr firstRow="1" firstCol="1" bandRow="1">
                <a:tableStyleId>{5C22544A-7EE6-4342-B048-85BDC9FD1C3A}</a:tableStyleId>
              </a:tblPr>
              <a:tblGrid>
                <a:gridCol w="643681">
                  <a:extLst>
                    <a:ext uri="{9D8B030D-6E8A-4147-A177-3AD203B41FA5}">
                      <a16:colId xmlns:a16="http://schemas.microsoft.com/office/drawing/2014/main" val="2066583071"/>
                    </a:ext>
                  </a:extLst>
                </a:gridCol>
                <a:gridCol w="1541155">
                  <a:extLst>
                    <a:ext uri="{9D8B030D-6E8A-4147-A177-3AD203B41FA5}">
                      <a16:colId xmlns:a16="http://schemas.microsoft.com/office/drawing/2014/main" val="729792692"/>
                    </a:ext>
                  </a:extLst>
                </a:gridCol>
                <a:gridCol w="1330662">
                  <a:extLst>
                    <a:ext uri="{9D8B030D-6E8A-4147-A177-3AD203B41FA5}">
                      <a16:colId xmlns:a16="http://schemas.microsoft.com/office/drawing/2014/main" val="2355767496"/>
                    </a:ext>
                  </a:extLst>
                </a:gridCol>
                <a:gridCol w="1153961">
                  <a:extLst>
                    <a:ext uri="{9D8B030D-6E8A-4147-A177-3AD203B41FA5}">
                      <a16:colId xmlns:a16="http://schemas.microsoft.com/office/drawing/2014/main" val="3477472839"/>
                    </a:ext>
                  </a:extLst>
                </a:gridCol>
                <a:gridCol w="4060113">
                  <a:extLst>
                    <a:ext uri="{9D8B030D-6E8A-4147-A177-3AD203B41FA5}">
                      <a16:colId xmlns:a16="http://schemas.microsoft.com/office/drawing/2014/main" val="1825860252"/>
                    </a:ext>
                  </a:extLst>
                </a:gridCol>
              </a:tblGrid>
              <a:tr h="765093">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a:t>
                      </a: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Title</a:t>
                      </a:r>
                    </a:p>
                  </a:txBody>
                  <a:tcPr marL="68580" marR="68580" marT="0" marB="0"/>
                </a:tc>
                <a:tc>
                  <a:txBody>
                    <a:bodyPr/>
                    <a:lstStyle/>
                    <a:p>
                      <a:pPr marL="0" marR="0" algn="ctr">
                        <a:lnSpc>
                          <a:spcPct val="107000"/>
                        </a:lnSpc>
                        <a:spcBef>
                          <a:spcPts val="0"/>
                        </a:spcBef>
                        <a:spcAft>
                          <a:spcPts val="800"/>
                        </a:spcAft>
                      </a:pPr>
                      <a:r>
                        <a:rPr lang="en-US" sz="2000" b="1" i="0" kern="1200" dirty="0">
                          <a:solidFill>
                            <a:schemeClr val="lt1"/>
                          </a:solidFill>
                          <a:effectLst/>
                          <a:latin typeface="Times New Roman" panose="02020603050405020304" pitchFamily="18" charset="0"/>
                          <a:ea typeface="+mn-ea"/>
                          <a:cs typeface="Times New Roman" panose="02020603050405020304" pitchFamily="18" charset="0"/>
                        </a:rPr>
                        <a:t>Publisher &amp; Year</a:t>
                      </a:r>
                      <a:endPar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Method</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Issue</a:t>
                      </a:r>
                    </a:p>
                  </a:txBody>
                  <a:tcPr marL="68580" marR="68580" marT="0" marB="0"/>
                </a:tc>
                <a:extLst>
                  <a:ext uri="{0D108BD9-81ED-4DB2-BD59-A6C34878D82A}">
                    <a16:rowId xmlns:a16="http://schemas.microsoft.com/office/drawing/2014/main" val="2113908952"/>
                  </a:ext>
                </a:extLst>
              </a:tr>
              <a:tr h="2622122">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5</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The Calculus of Conventional War: Dynamic Analysis Without Lanchester Theory</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Epstein, J. M. (1985)</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Lanchester Theory</a:t>
                      </a:r>
                      <a:endParaRPr lang="en-US"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They critically examines traditional models of combat, specifically challenging the applicability of Lanchester’s equations for analyzing conventional warfare. Epstein argues that Lanchester’s deterministic models, which primarily focus on force-on-force attrition, oversimplify the complex dynamics of real-world combat by neglecting critical factors such as terrain, force dispersal, logistics, morale, and command structures.</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784611"/>
                  </a:ext>
                </a:extLst>
              </a:tr>
              <a:tr h="2622122">
                <a:tc>
                  <a:txBody>
                    <a:bodyPr/>
                    <a:lstStyle/>
                    <a:p>
                      <a:pPr marL="0" marR="0">
                        <a:lnSpc>
                          <a:spcPct val="107000"/>
                        </a:lnSpc>
                        <a:spcBef>
                          <a:spcPts val="0"/>
                        </a:spcBef>
                        <a:spcAft>
                          <a:spcPts val="800"/>
                        </a:spcAft>
                      </a:pP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6</a:t>
                      </a: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A Formal Basis for the Heuristic Determination of Minimum Cost Paths</a:t>
                      </a:r>
                      <a:endParaRPr lang="en-US" sz="20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Hart, P. E., Nilsson, N. J., &amp; Raphael, B.</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1800"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Algorithm &amp; Heuristic Function</a:t>
                      </a:r>
                    </a:p>
                  </a:txBody>
                  <a:tcPr marL="68580" marR="68580" marT="0" marB="0"/>
                </a:tc>
                <a:tc>
                  <a:txBody>
                    <a:bodyPr/>
                    <a:lstStyle/>
                    <a:p>
                      <a:pPr marL="0" marR="0" algn="just">
                        <a:lnSpc>
                          <a:spcPct val="107000"/>
                        </a:lnSpc>
                        <a:spcBef>
                          <a:spcPts val="0"/>
                        </a:spcBef>
                        <a:spcAft>
                          <a:spcPts val="800"/>
                        </a:spcAft>
                      </a:pPr>
                      <a:r>
                        <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They </a:t>
                      </a:r>
                      <a:r>
                        <a:rPr lang="en-US" sz="1700" kern="1200" dirty="0">
                          <a:solidFill>
                            <a:schemeClr val="dk1"/>
                          </a:solidFill>
                          <a:effectLst/>
                          <a:latin typeface="Times New Roman" panose="02020603050405020304" pitchFamily="18" charset="0"/>
                          <a:ea typeface="+mn-ea"/>
                          <a:cs typeface="Times New Roman" panose="02020603050405020304" pitchFamily="18" charset="0"/>
                        </a:rPr>
                        <a:t>introduced the A* (A-Star) algorithm, a groundbreaking approach to pathfinding and graph traversal. The A* algorithm effectively combines the strengths of Dijkstra's algorithm, which guarantees the shortest path by considering the exact cost from the start node, and the Greedy Best-First Search, which prioritizes nodes based on their estimated cost to the goal. </a:t>
                      </a:r>
                      <a:endParaRPr lang="en-US"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7440399"/>
                  </a:ext>
                </a:extLst>
              </a:tr>
            </a:tbl>
          </a:graphicData>
        </a:graphic>
      </p:graphicFrame>
      <p:sp>
        <p:nvSpPr>
          <p:cNvPr id="9" name="Rectangle 3">
            <a:extLst>
              <a:ext uri="{FF2B5EF4-FFF2-40B4-BE49-F238E27FC236}">
                <a16:creationId xmlns:a16="http://schemas.microsoft.com/office/drawing/2014/main" id="{FFDDD3D2-623D-C8C9-4ECB-4A86A6943E03}"/>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Review (Cont’d)</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EB7F2DF-2F8B-0D94-EC5A-9131DDF3FF0B}"/>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6924FB84-8773-E672-144A-47A8D0744B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DA4EE66-1EF5-E58E-6061-C9CE35274A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DEDB9F8B-4A90-497A-588D-0EC9BDC25A1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35</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55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8EE0D-E40B-6F7C-5419-FD122068FD52}"/>
            </a:ext>
          </a:extLst>
        </p:cNvPr>
        <p:cNvGrpSpPr/>
        <p:nvPr/>
      </p:nvGrpSpPr>
      <p:grpSpPr>
        <a:xfrm>
          <a:off x="0" y="0"/>
          <a:ext cx="0" cy="0"/>
          <a:chOff x="0" y="0"/>
          <a:chExt cx="0" cy="0"/>
        </a:xfrm>
      </p:grpSpPr>
      <p:sp>
        <p:nvSpPr>
          <p:cNvPr id="54" name="Minus Sign 53">
            <a:extLst>
              <a:ext uri="{FF2B5EF4-FFF2-40B4-BE49-F238E27FC236}">
                <a16:creationId xmlns:a16="http://schemas.microsoft.com/office/drawing/2014/main" id="{C539B9DC-3C5A-7360-D56F-23374ED04A84}"/>
              </a:ext>
            </a:extLst>
          </p:cNvPr>
          <p:cNvSpPr/>
          <p:nvPr/>
        </p:nvSpPr>
        <p:spPr>
          <a:xfrm rot="16200000">
            <a:off x="6407957" y="3115286"/>
            <a:ext cx="300119" cy="523251"/>
          </a:xfrm>
          <a:prstGeom prst="mathMinus">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
            <a:extLst>
              <a:ext uri="{FF2B5EF4-FFF2-40B4-BE49-F238E27FC236}">
                <a16:creationId xmlns:a16="http://schemas.microsoft.com/office/drawing/2014/main" id="{04AA95E0-F14D-F5CA-0236-7F7678CE36E3}"/>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Proposed System Architecture</a:t>
            </a:r>
            <a:endPar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4695E4E-F7B3-EED6-E933-6C750DD7868A}"/>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33" name="Picture 9" descr="DSA">
            <a:extLst>
              <a:ext uri="{FF2B5EF4-FFF2-40B4-BE49-F238E27FC236}">
                <a16:creationId xmlns:a16="http://schemas.microsoft.com/office/drawing/2014/main" id="{9C77192B-B48B-21F2-1B97-430036E7BD9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39" name="Picture 9" descr="DSA">
            <a:extLst>
              <a:ext uri="{FF2B5EF4-FFF2-40B4-BE49-F238E27FC236}">
                <a16:creationId xmlns:a16="http://schemas.microsoft.com/office/drawing/2014/main" id="{6EB34174-C111-46CB-E6C2-92563508713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0" name="Slide Number Placeholder 1">
            <a:extLst>
              <a:ext uri="{FF2B5EF4-FFF2-40B4-BE49-F238E27FC236}">
                <a16:creationId xmlns:a16="http://schemas.microsoft.com/office/drawing/2014/main" id="{FEFCE174-AC67-568D-2C0D-882C1E617E4E}"/>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36</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0AC6EC4-892E-8CC6-5E00-13397FDC7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137" y="2965420"/>
            <a:ext cx="908866" cy="940334"/>
          </a:xfrm>
          <a:prstGeom prst="rect">
            <a:avLst/>
          </a:prstGeom>
          <a:effectLst>
            <a:outerShdw blurRad="50800" dist="38100" algn="l" rotWithShape="0">
              <a:prstClr val="black">
                <a:alpha val="40000"/>
              </a:prstClr>
            </a:outerShdw>
          </a:effectLst>
        </p:spPr>
      </p:pic>
      <p:pic>
        <p:nvPicPr>
          <p:cNvPr id="5" name="Picture 4">
            <a:extLst>
              <a:ext uri="{FF2B5EF4-FFF2-40B4-BE49-F238E27FC236}">
                <a16:creationId xmlns:a16="http://schemas.microsoft.com/office/drawing/2014/main" id="{CD3D1077-6BCA-A5C9-9E32-3CFFF0905619}"/>
              </a:ext>
            </a:extLst>
          </p:cNvPr>
          <p:cNvPicPr>
            <a:picLocks noChangeAspect="1"/>
          </p:cNvPicPr>
          <p:nvPr/>
        </p:nvPicPr>
        <p:blipFill>
          <a:blip r:embed="rId5">
            <a:extLst>
              <a:ext uri="{28A0092B-C50C-407E-A947-70E740481C1C}">
                <a14:useLocalDpi xmlns:a14="http://schemas.microsoft.com/office/drawing/2010/main" val="0"/>
              </a:ext>
            </a:extLst>
          </a:blip>
          <a:srcRect r="33339"/>
          <a:stretch/>
        </p:blipFill>
        <p:spPr>
          <a:xfrm>
            <a:off x="1361108" y="1188954"/>
            <a:ext cx="866789" cy="893100"/>
          </a:xfrm>
          <a:prstGeom prst="rect">
            <a:avLst/>
          </a:prstGeom>
          <a:effectLst>
            <a:outerShdw blurRad="50800" dist="38100" algn="l" rotWithShape="0">
              <a:prstClr val="black">
                <a:alpha val="40000"/>
              </a:prstClr>
            </a:outerShdw>
          </a:effectLst>
        </p:spPr>
      </p:pic>
      <p:pic>
        <p:nvPicPr>
          <p:cNvPr id="10" name="Picture 9">
            <a:extLst>
              <a:ext uri="{FF2B5EF4-FFF2-40B4-BE49-F238E27FC236}">
                <a16:creationId xmlns:a16="http://schemas.microsoft.com/office/drawing/2014/main" id="{3D07E196-4772-3E69-0E1D-D7477FEF6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1401" y="1237208"/>
            <a:ext cx="893100" cy="893100"/>
          </a:xfrm>
          <a:prstGeom prst="rect">
            <a:avLst/>
          </a:prstGeom>
          <a:effectLst>
            <a:outerShdw blurRad="50800" dist="38100" algn="l" rotWithShape="0">
              <a:prstClr val="black">
                <a:alpha val="40000"/>
              </a:prstClr>
            </a:outerShdw>
          </a:effectLst>
        </p:spPr>
      </p:pic>
      <p:pic>
        <p:nvPicPr>
          <p:cNvPr id="1026" name="Picture 2" descr="WebAPI – ハックマン.com">
            <a:extLst>
              <a:ext uri="{FF2B5EF4-FFF2-40B4-BE49-F238E27FC236}">
                <a16:creationId xmlns:a16="http://schemas.microsoft.com/office/drawing/2014/main" id="{AEF67435-A1C1-D4AD-E8EF-9DD3E8D423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7423" y="1033760"/>
            <a:ext cx="1048294" cy="104829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85A1F44-2B47-A026-E840-38278B5926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1270" y="3012653"/>
            <a:ext cx="1223879" cy="893101"/>
          </a:xfrm>
          <a:prstGeom prst="rect">
            <a:avLst/>
          </a:prstGeom>
          <a:effectLst>
            <a:outerShdw blurRad="50800" dist="38100" algn="l" rotWithShape="0">
              <a:prstClr val="black">
                <a:alpha val="40000"/>
              </a:prstClr>
            </a:outerShdw>
          </a:effectLst>
        </p:spPr>
      </p:pic>
      <p:pic>
        <p:nvPicPr>
          <p:cNvPr id="1028" name="Picture 4" descr="Location Data Icons - Free SVG &amp; PNG Location Data Images - Noun Project">
            <a:extLst>
              <a:ext uri="{FF2B5EF4-FFF2-40B4-BE49-F238E27FC236}">
                <a16:creationId xmlns:a16="http://schemas.microsoft.com/office/drawing/2014/main" id="{D5C3B4EF-1F8D-A52D-77DB-A3CF77D57F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62736" y="2041056"/>
            <a:ext cx="828449" cy="828449"/>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39" name="Group 1038">
            <a:extLst>
              <a:ext uri="{FF2B5EF4-FFF2-40B4-BE49-F238E27FC236}">
                <a16:creationId xmlns:a16="http://schemas.microsoft.com/office/drawing/2014/main" id="{3E832BEA-23B7-8DA7-5207-BD56D1E5CA40}"/>
              </a:ext>
            </a:extLst>
          </p:cNvPr>
          <p:cNvGrpSpPr/>
          <p:nvPr/>
        </p:nvGrpSpPr>
        <p:grpSpPr>
          <a:xfrm>
            <a:off x="7281675" y="2066299"/>
            <a:ext cx="960965" cy="789417"/>
            <a:chOff x="7281675" y="2066299"/>
            <a:chExt cx="960965" cy="789417"/>
          </a:xfrm>
          <a:effectLst>
            <a:outerShdw blurRad="50800" dist="38100" algn="l" rotWithShape="0">
              <a:prstClr val="black">
                <a:alpha val="40000"/>
              </a:prstClr>
            </a:outerShdw>
          </a:effectLst>
        </p:grpSpPr>
        <p:pic>
          <p:nvPicPr>
            <p:cNvPr id="20" name="Picture 19">
              <a:extLst>
                <a:ext uri="{FF2B5EF4-FFF2-40B4-BE49-F238E27FC236}">
                  <a16:creationId xmlns:a16="http://schemas.microsoft.com/office/drawing/2014/main" id="{CABE4E6F-ADF8-5723-3687-51D8EE8D44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4192" y="2130308"/>
              <a:ext cx="828448" cy="725408"/>
            </a:xfrm>
            <a:prstGeom prst="rect">
              <a:avLst/>
            </a:prstGeom>
          </p:spPr>
        </p:pic>
        <p:pic>
          <p:nvPicPr>
            <p:cNvPr id="42" name="Picture 41">
              <a:extLst>
                <a:ext uri="{FF2B5EF4-FFF2-40B4-BE49-F238E27FC236}">
                  <a16:creationId xmlns:a16="http://schemas.microsoft.com/office/drawing/2014/main" id="{2AFADA7E-1BF1-C50F-72EF-96F5630CA5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81675" y="2066299"/>
              <a:ext cx="602196" cy="602196"/>
            </a:xfrm>
            <a:prstGeom prst="rect">
              <a:avLst/>
            </a:prstGeom>
          </p:spPr>
        </p:pic>
      </p:grpSp>
      <p:grpSp>
        <p:nvGrpSpPr>
          <p:cNvPr id="1041" name="Group 1040">
            <a:extLst>
              <a:ext uri="{FF2B5EF4-FFF2-40B4-BE49-F238E27FC236}">
                <a16:creationId xmlns:a16="http://schemas.microsoft.com/office/drawing/2014/main" id="{9071EC61-70F2-9398-8FCD-F9FB6C825254}"/>
              </a:ext>
            </a:extLst>
          </p:cNvPr>
          <p:cNvGrpSpPr/>
          <p:nvPr/>
        </p:nvGrpSpPr>
        <p:grpSpPr>
          <a:xfrm>
            <a:off x="7281675" y="3877882"/>
            <a:ext cx="970700" cy="944221"/>
            <a:chOff x="7281675" y="3877882"/>
            <a:chExt cx="970700" cy="944221"/>
          </a:xfrm>
          <a:effectLst>
            <a:outerShdw blurRad="50800" dist="38100" algn="l" rotWithShape="0">
              <a:prstClr val="black">
                <a:alpha val="40000"/>
              </a:prstClr>
            </a:outerShdw>
          </a:effectLst>
        </p:grpSpPr>
        <p:pic>
          <p:nvPicPr>
            <p:cNvPr id="1032" name="Picture 8" descr="Army, military, mine-thrower, mortar, war, weapon icon - Download on  Iconfinder">
              <a:extLst>
                <a:ext uri="{FF2B5EF4-FFF2-40B4-BE49-F238E27FC236}">
                  <a16:creationId xmlns:a16="http://schemas.microsoft.com/office/drawing/2014/main" id="{C23A0B21-FA04-125B-E88E-EA9FF333EB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3926" y="3993654"/>
              <a:ext cx="828449" cy="82844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16393EFF-31F8-5932-81AE-3FA4C09497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81675" y="3877882"/>
              <a:ext cx="763089" cy="763089"/>
            </a:xfrm>
            <a:prstGeom prst="rect">
              <a:avLst/>
            </a:prstGeom>
          </p:spPr>
        </p:pic>
      </p:grpSp>
      <p:sp>
        <p:nvSpPr>
          <p:cNvPr id="46" name="Arrow: Bent 45">
            <a:extLst>
              <a:ext uri="{FF2B5EF4-FFF2-40B4-BE49-F238E27FC236}">
                <a16:creationId xmlns:a16="http://schemas.microsoft.com/office/drawing/2014/main" id="{BDCC21DC-265C-9541-7D00-EFFB2476B22E}"/>
              </a:ext>
            </a:extLst>
          </p:cNvPr>
          <p:cNvSpPr/>
          <p:nvPr/>
        </p:nvSpPr>
        <p:spPr>
          <a:xfrm flipV="1">
            <a:off x="1597338" y="2304836"/>
            <a:ext cx="1133929" cy="1382370"/>
          </a:xfrm>
          <a:prstGeom prst="bentArrow">
            <a:avLst>
              <a:gd name="adj1" fmla="val 9640"/>
              <a:gd name="adj2" fmla="val 11625"/>
              <a:gd name="adj3" fmla="val 13201"/>
              <a:gd name="adj4" fmla="val 43750"/>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Down 46">
            <a:extLst>
              <a:ext uri="{FF2B5EF4-FFF2-40B4-BE49-F238E27FC236}">
                <a16:creationId xmlns:a16="http://schemas.microsoft.com/office/drawing/2014/main" id="{175B8A37-76D7-7909-34B9-EF2B7B00C6E1}"/>
              </a:ext>
            </a:extLst>
          </p:cNvPr>
          <p:cNvSpPr/>
          <p:nvPr/>
        </p:nvSpPr>
        <p:spPr>
          <a:xfrm>
            <a:off x="3236031" y="2304836"/>
            <a:ext cx="243840" cy="727317"/>
          </a:xfrm>
          <a:prstGeom prst="downArrow">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Down 47">
            <a:extLst>
              <a:ext uri="{FF2B5EF4-FFF2-40B4-BE49-F238E27FC236}">
                <a16:creationId xmlns:a16="http://schemas.microsoft.com/office/drawing/2014/main" id="{F642046E-6259-B691-53DA-444D2C064F70}"/>
              </a:ext>
            </a:extLst>
          </p:cNvPr>
          <p:cNvSpPr/>
          <p:nvPr/>
        </p:nvSpPr>
        <p:spPr>
          <a:xfrm rot="16200000">
            <a:off x="4378586" y="3187261"/>
            <a:ext cx="243840" cy="727317"/>
          </a:xfrm>
          <a:prstGeom prst="downArrow">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Bent 48">
            <a:extLst>
              <a:ext uri="{FF2B5EF4-FFF2-40B4-BE49-F238E27FC236}">
                <a16:creationId xmlns:a16="http://schemas.microsoft.com/office/drawing/2014/main" id="{3AD2356D-5EDC-065A-680C-6C2635C06F37}"/>
              </a:ext>
            </a:extLst>
          </p:cNvPr>
          <p:cNvSpPr/>
          <p:nvPr/>
        </p:nvSpPr>
        <p:spPr>
          <a:xfrm rot="5400000">
            <a:off x="6173917" y="1499909"/>
            <a:ext cx="406163" cy="628525"/>
          </a:xfrm>
          <a:prstGeom prst="bentArrow">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D1AC74DD-5CB7-926A-4EF8-8033FDB41550}"/>
              </a:ext>
            </a:extLst>
          </p:cNvPr>
          <p:cNvSpPr/>
          <p:nvPr/>
        </p:nvSpPr>
        <p:spPr>
          <a:xfrm rot="5400000">
            <a:off x="6833868" y="1246212"/>
            <a:ext cx="431089" cy="1158599"/>
          </a:xfrm>
          <a:prstGeom prst="bentArrow">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Arrow: Bent 52">
            <a:extLst>
              <a:ext uri="{FF2B5EF4-FFF2-40B4-BE49-F238E27FC236}">
                <a16:creationId xmlns:a16="http://schemas.microsoft.com/office/drawing/2014/main" id="{2CCBAAB6-BB88-49A7-BD10-1943ED866A13}"/>
              </a:ext>
            </a:extLst>
          </p:cNvPr>
          <p:cNvSpPr/>
          <p:nvPr/>
        </p:nvSpPr>
        <p:spPr>
          <a:xfrm rot="10800000">
            <a:off x="5906002" y="3012653"/>
            <a:ext cx="1784989" cy="674552"/>
          </a:xfrm>
          <a:prstGeom prst="bentArrow">
            <a:avLst>
              <a:gd name="adj1" fmla="val 19680"/>
              <a:gd name="adj2" fmla="val 19251"/>
              <a:gd name="adj3" fmla="val 21127"/>
              <a:gd name="adj4" fmla="val 54337"/>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Left-Up 54">
            <a:extLst>
              <a:ext uri="{FF2B5EF4-FFF2-40B4-BE49-F238E27FC236}">
                <a16:creationId xmlns:a16="http://schemas.microsoft.com/office/drawing/2014/main" id="{9873B032-B64C-CABB-0B88-2022F6BC0599}"/>
              </a:ext>
            </a:extLst>
          </p:cNvPr>
          <p:cNvSpPr/>
          <p:nvPr/>
        </p:nvSpPr>
        <p:spPr>
          <a:xfrm rot="10800000" flipV="1">
            <a:off x="5721530" y="3841102"/>
            <a:ext cx="1472359" cy="640161"/>
          </a:xfrm>
          <a:prstGeom prst="leftUpArrow">
            <a:avLst>
              <a:gd name="adj1" fmla="val 19558"/>
              <a:gd name="adj2" fmla="val 25000"/>
              <a:gd name="adj3" fmla="val 25000"/>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2" name="Picture 18" descr="Strategy, tactical, map, military, operation icon - Download on Iconfinder">
            <a:extLst>
              <a:ext uri="{FF2B5EF4-FFF2-40B4-BE49-F238E27FC236}">
                <a16:creationId xmlns:a16="http://schemas.microsoft.com/office/drawing/2014/main" id="{C16811DE-5EBD-2B86-DA64-EB1BD87F54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05273" y="4788099"/>
            <a:ext cx="940334" cy="94033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4" name="Picture 20" descr="Result - Free files and folders icons">
            <a:extLst>
              <a:ext uri="{FF2B5EF4-FFF2-40B4-BE49-F238E27FC236}">
                <a16:creationId xmlns:a16="http://schemas.microsoft.com/office/drawing/2014/main" id="{D6CFC94F-D3CE-E606-0CDF-ACF3792E232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31385" y="4906024"/>
            <a:ext cx="1160974" cy="1160974"/>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0" name="Connector: Elbow 59">
            <a:extLst>
              <a:ext uri="{FF2B5EF4-FFF2-40B4-BE49-F238E27FC236}">
                <a16:creationId xmlns:a16="http://schemas.microsoft.com/office/drawing/2014/main" id="{E625FACB-3A83-F57F-D905-28A2CFD16762}"/>
              </a:ext>
            </a:extLst>
          </p:cNvPr>
          <p:cNvCxnSpPr/>
          <p:nvPr/>
        </p:nvCxnSpPr>
        <p:spPr>
          <a:xfrm rot="10800000" flipV="1">
            <a:off x="3479871" y="3877882"/>
            <a:ext cx="1632060" cy="667992"/>
          </a:xfrm>
          <a:prstGeom prst="bentConnector3">
            <a:avLst>
              <a:gd name="adj1" fmla="val 66541"/>
            </a:avLst>
          </a:prstGeom>
          <a:ln w="95250">
            <a:solidFill>
              <a:schemeClr val="accent5">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AAF58AF5-FA03-A5B2-C61E-5D1311136015}"/>
              </a:ext>
            </a:extLst>
          </p:cNvPr>
          <p:cNvCxnSpPr>
            <a:cxnSpLocks/>
          </p:cNvCxnSpPr>
          <p:nvPr/>
        </p:nvCxnSpPr>
        <p:spPr>
          <a:xfrm rot="5400000" flipH="1" flipV="1">
            <a:off x="4248012" y="3876756"/>
            <a:ext cx="1023380" cy="952072"/>
          </a:xfrm>
          <a:prstGeom prst="bentConnector3">
            <a:avLst>
              <a:gd name="adj1" fmla="val 50000"/>
            </a:avLst>
          </a:prstGeom>
          <a:ln w="104775">
            <a:solidFill>
              <a:schemeClr val="accent5">
                <a:lumMod val="50000"/>
              </a:schemeClr>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37" name="Arrow: Bent 1036">
            <a:extLst>
              <a:ext uri="{FF2B5EF4-FFF2-40B4-BE49-F238E27FC236}">
                <a16:creationId xmlns:a16="http://schemas.microsoft.com/office/drawing/2014/main" id="{2BA81847-18EF-5B5D-E4A3-11437B26F13E}"/>
              </a:ext>
            </a:extLst>
          </p:cNvPr>
          <p:cNvSpPr/>
          <p:nvPr/>
        </p:nvSpPr>
        <p:spPr>
          <a:xfrm flipV="1">
            <a:off x="5513918" y="3952987"/>
            <a:ext cx="517467" cy="1646624"/>
          </a:xfrm>
          <a:prstGeom prst="bentArrow">
            <a:avLst>
              <a:gd name="adj1" fmla="val 23250"/>
              <a:gd name="adj2" fmla="val 25930"/>
              <a:gd name="adj3" fmla="val 13201"/>
              <a:gd name="adj4" fmla="val 43750"/>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3" name="TextBox 1042">
            <a:extLst>
              <a:ext uri="{FF2B5EF4-FFF2-40B4-BE49-F238E27FC236}">
                <a16:creationId xmlns:a16="http://schemas.microsoft.com/office/drawing/2014/main" id="{4DE6ADEC-32D5-BC28-2D96-5168A607565E}"/>
              </a:ext>
            </a:extLst>
          </p:cNvPr>
          <p:cNvSpPr txBox="1"/>
          <p:nvPr/>
        </p:nvSpPr>
        <p:spPr>
          <a:xfrm>
            <a:off x="619740" y="2017253"/>
            <a:ext cx="1354210"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Map Tiles With Zoom Level</a:t>
            </a:r>
          </a:p>
        </p:txBody>
      </p:sp>
      <p:sp>
        <p:nvSpPr>
          <p:cNvPr id="1045" name="TextBox 1044">
            <a:extLst>
              <a:ext uri="{FF2B5EF4-FFF2-40B4-BE49-F238E27FC236}">
                <a16:creationId xmlns:a16="http://schemas.microsoft.com/office/drawing/2014/main" id="{2A2466C3-F4E6-AD0F-1188-D1CA13981C04}"/>
              </a:ext>
            </a:extLst>
          </p:cNvPr>
          <p:cNvSpPr txBox="1"/>
          <p:nvPr/>
        </p:nvSpPr>
        <p:spPr>
          <a:xfrm>
            <a:off x="2635274" y="1996440"/>
            <a:ext cx="1521701"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UTM Map From Storage</a:t>
            </a:r>
          </a:p>
        </p:txBody>
      </p:sp>
      <p:sp>
        <p:nvSpPr>
          <p:cNvPr id="1046" name="TextBox 1045">
            <a:extLst>
              <a:ext uri="{FF2B5EF4-FFF2-40B4-BE49-F238E27FC236}">
                <a16:creationId xmlns:a16="http://schemas.microsoft.com/office/drawing/2014/main" id="{00DA6825-FB6C-B0B9-69B8-78185F728508}"/>
              </a:ext>
            </a:extLst>
          </p:cNvPr>
          <p:cNvSpPr txBox="1"/>
          <p:nvPr/>
        </p:nvSpPr>
        <p:spPr>
          <a:xfrm>
            <a:off x="5943565" y="2765188"/>
            <a:ext cx="1462322"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Locations And Barriers Data</a:t>
            </a:r>
          </a:p>
        </p:txBody>
      </p:sp>
      <p:sp>
        <p:nvSpPr>
          <p:cNvPr id="1047" name="TextBox 1046">
            <a:extLst>
              <a:ext uri="{FF2B5EF4-FFF2-40B4-BE49-F238E27FC236}">
                <a16:creationId xmlns:a16="http://schemas.microsoft.com/office/drawing/2014/main" id="{7900C6E8-83CF-52FC-7ADB-7BF7462B76E6}"/>
              </a:ext>
            </a:extLst>
          </p:cNvPr>
          <p:cNvSpPr txBox="1"/>
          <p:nvPr/>
        </p:nvSpPr>
        <p:spPr>
          <a:xfrm>
            <a:off x="7000754" y="2754641"/>
            <a:ext cx="1521701"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Weapon Firing Data</a:t>
            </a:r>
          </a:p>
        </p:txBody>
      </p:sp>
      <p:sp>
        <p:nvSpPr>
          <p:cNvPr id="1050" name="TextBox 1049">
            <a:extLst>
              <a:ext uri="{FF2B5EF4-FFF2-40B4-BE49-F238E27FC236}">
                <a16:creationId xmlns:a16="http://schemas.microsoft.com/office/drawing/2014/main" id="{9C8EE984-8B32-2D4D-B7D8-6DF85169E2BF}"/>
              </a:ext>
            </a:extLst>
          </p:cNvPr>
          <p:cNvSpPr txBox="1"/>
          <p:nvPr/>
        </p:nvSpPr>
        <p:spPr>
          <a:xfrm>
            <a:off x="7220924" y="4751091"/>
            <a:ext cx="139093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My Weapon Data</a:t>
            </a:r>
          </a:p>
        </p:txBody>
      </p:sp>
      <p:sp>
        <p:nvSpPr>
          <p:cNvPr id="1051" name="TextBox 1050">
            <a:extLst>
              <a:ext uri="{FF2B5EF4-FFF2-40B4-BE49-F238E27FC236}">
                <a16:creationId xmlns:a16="http://schemas.microsoft.com/office/drawing/2014/main" id="{4794C7A6-2422-6E2A-7F43-CD49261025AE}"/>
              </a:ext>
            </a:extLst>
          </p:cNvPr>
          <p:cNvSpPr txBox="1"/>
          <p:nvPr/>
        </p:nvSpPr>
        <p:spPr>
          <a:xfrm>
            <a:off x="5914133" y="6080211"/>
            <a:ext cx="1390934"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TDSS Result and Feedback</a:t>
            </a:r>
          </a:p>
        </p:txBody>
      </p:sp>
      <p:sp>
        <p:nvSpPr>
          <p:cNvPr id="1052" name="TextBox 1051">
            <a:extLst>
              <a:ext uri="{FF2B5EF4-FFF2-40B4-BE49-F238E27FC236}">
                <a16:creationId xmlns:a16="http://schemas.microsoft.com/office/drawing/2014/main" id="{1C4F3429-72FD-61FB-55C7-9AAB14E34FFF}"/>
              </a:ext>
            </a:extLst>
          </p:cNvPr>
          <p:cNvSpPr txBox="1"/>
          <p:nvPr/>
        </p:nvSpPr>
        <p:spPr>
          <a:xfrm>
            <a:off x="3538007" y="5804816"/>
            <a:ext cx="1326158"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Create Operation Data</a:t>
            </a:r>
          </a:p>
        </p:txBody>
      </p:sp>
      <p:grpSp>
        <p:nvGrpSpPr>
          <p:cNvPr id="4" name="Group 3">
            <a:extLst>
              <a:ext uri="{FF2B5EF4-FFF2-40B4-BE49-F238E27FC236}">
                <a16:creationId xmlns:a16="http://schemas.microsoft.com/office/drawing/2014/main" id="{BB264EC2-A8E9-8BA4-5A97-216F4811D817}"/>
              </a:ext>
            </a:extLst>
          </p:cNvPr>
          <p:cNvGrpSpPr/>
          <p:nvPr/>
        </p:nvGrpSpPr>
        <p:grpSpPr>
          <a:xfrm>
            <a:off x="202744" y="3818548"/>
            <a:ext cx="3301421" cy="2861828"/>
            <a:chOff x="202744" y="3818548"/>
            <a:chExt cx="3301421" cy="2861828"/>
          </a:xfrm>
        </p:grpSpPr>
        <p:pic>
          <p:nvPicPr>
            <p:cNvPr id="1040" name="Picture 16" descr="Table - Free web icons">
              <a:extLst>
                <a:ext uri="{FF2B5EF4-FFF2-40B4-BE49-F238E27FC236}">
                  <a16:creationId xmlns:a16="http://schemas.microsoft.com/office/drawing/2014/main" id="{9E4DD4BF-55D4-4BBC-716F-8F66B30056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99089" y="4201767"/>
              <a:ext cx="940334" cy="940334"/>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E16BE67-2AFE-7886-E662-1D0B281F7EDA}"/>
                </a:ext>
              </a:extLst>
            </p:cNvPr>
            <p:cNvGrpSpPr/>
            <p:nvPr/>
          </p:nvGrpSpPr>
          <p:grpSpPr>
            <a:xfrm>
              <a:off x="202744" y="3818548"/>
              <a:ext cx="3301421" cy="2861828"/>
              <a:chOff x="202744" y="3818548"/>
              <a:chExt cx="3301421" cy="2861828"/>
            </a:xfrm>
          </p:grpSpPr>
          <p:pic>
            <p:nvPicPr>
              <p:cNvPr id="1036" name="Picture 12" descr="Distance - Free travel icons">
                <a:extLst>
                  <a:ext uri="{FF2B5EF4-FFF2-40B4-BE49-F238E27FC236}">
                    <a16:creationId xmlns:a16="http://schemas.microsoft.com/office/drawing/2014/main" id="{F88FC128-BB44-5AF8-D568-BB3281FF9F5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8146" y="4256272"/>
                <a:ext cx="669123" cy="669123"/>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94EC730C-7042-205A-E791-58B980097F1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29330" y="4148090"/>
                <a:ext cx="857250" cy="857250"/>
              </a:xfrm>
              <a:prstGeom prst="rect">
                <a:avLst/>
              </a:prstGeom>
              <a:effectLst>
                <a:outerShdw blurRad="50800" dist="38100" algn="l" rotWithShape="0">
                  <a:prstClr val="black">
                    <a:alpha val="40000"/>
                  </a:prstClr>
                </a:outerShdw>
              </a:effectLst>
            </p:spPr>
          </p:pic>
          <p:sp>
            <p:nvSpPr>
              <p:cNvPr id="58" name="Rectangle: Rounded Corners 57">
                <a:extLst>
                  <a:ext uri="{FF2B5EF4-FFF2-40B4-BE49-F238E27FC236}">
                    <a16:creationId xmlns:a16="http://schemas.microsoft.com/office/drawing/2014/main" id="{C7838204-BC23-DBB9-67D4-EAA571324398}"/>
                  </a:ext>
                </a:extLst>
              </p:cNvPr>
              <p:cNvSpPr/>
              <p:nvPr/>
            </p:nvSpPr>
            <p:spPr>
              <a:xfrm>
                <a:off x="202744" y="3818548"/>
                <a:ext cx="3236031" cy="2861828"/>
              </a:xfrm>
              <a:prstGeom prst="roundRect">
                <a:avLst/>
              </a:prstGeom>
              <a:noFill/>
              <a:ln w="38100">
                <a:solidFill>
                  <a:schemeClr val="tx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TextBox 1052">
                <a:extLst>
                  <a:ext uri="{FF2B5EF4-FFF2-40B4-BE49-F238E27FC236}">
                    <a16:creationId xmlns:a16="http://schemas.microsoft.com/office/drawing/2014/main" id="{6893CBF4-0DAB-827A-950A-EF9E58F2D728}"/>
                  </a:ext>
                </a:extLst>
              </p:cNvPr>
              <p:cNvSpPr txBox="1"/>
              <p:nvPr/>
            </p:nvSpPr>
            <p:spPr>
              <a:xfrm>
                <a:off x="2290331" y="4958077"/>
                <a:ext cx="1213834"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Weapon Firing Data</a:t>
                </a:r>
              </a:p>
            </p:txBody>
          </p:sp>
          <p:sp>
            <p:nvSpPr>
              <p:cNvPr id="1054" name="TextBox 1053">
                <a:extLst>
                  <a:ext uri="{FF2B5EF4-FFF2-40B4-BE49-F238E27FC236}">
                    <a16:creationId xmlns:a16="http://schemas.microsoft.com/office/drawing/2014/main" id="{CE1EAC29-37A2-ED71-74A5-1B89EB6AE101}"/>
                  </a:ext>
                </a:extLst>
              </p:cNvPr>
              <p:cNvSpPr txBox="1"/>
              <p:nvPr/>
            </p:nvSpPr>
            <p:spPr>
              <a:xfrm>
                <a:off x="352839" y="4973979"/>
                <a:ext cx="2224910" cy="461665"/>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Distance and Bearing Calculation</a:t>
                </a:r>
              </a:p>
            </p:txBody>
          </p:sp>
          <p:pic>
            <p:nvPicPr>
              <p:cNvPr id="1055" name="Picture 22" descr="Route Map PNG Transparent Images Free Download | Vector Files | Pngtree">
                <a:extLst>
                  <a:ext uri="{FF2B5EF4-FFF2-40B4-BE49-F238E27FC236}">
                    <a16:creationId xmlns:a16="http://schemas.microsoft.com/office/drawing/2014/main" id="{F0D1018F-92ED-BF93-AD9E-0FBFF07733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4752" y="5323631"/>
                <a:ext cx="962370" cy="962370"/>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32AEC3BE-7FB6-CD9E-392B-2E4408B184E1}"/>
                  </a:ext>
                </a:extLst>
              </p:cNvPr>
              <p:cNvSpPr txBox="1"/>
              <p:nvPr/>
            </p:nvSpPr>
            <p:spPr>
              <a:xfrm>
                <a:off x="1156953" y="6144869"/>
                <a:ext cx="107094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Pathfinding</a:t>
                </a:r>
              </a:p>
            </p:txBody>
          </p:sp>
        </p:grpSp>
      </p:grpSp>
    </p:spTree>
    <p:extLst>
      <p:ext uri="{BB962C8B-B14F-4D97-AF65-F5344CB8AC3E}">
        <p14:creationId xmlns:p14="http://schemas.microsoft.com/office/powerpoint/2010/main" val="428433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45"/>
                                        </p:tgtEl>
                                        <p:attrNameLst>
                                          <p:attrName>style.visibility</p:attrName>
                                        </p:attrNameLst>
                                      </p:cBhvr>
                                      <p:to>
                                        <p:strVal val="visible"/>
                                      </p:to>
                                    </p:set>
                                    <p:animEffect transition="in" filter="fade">
                                      <p:cBhvr>
                                        <p:cTn id="18" dur="1000"/>
                                        <p:tgtEl>
                                          <p:spTgt spid="104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10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10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fade">
                                      <p:cBhvr>
                                        <p:cTn id="38" dur="1000"/>
                                        <p:tgtEl>
                                          <p:spTgt spid="10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10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10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8"/>
                                        </p:tgtEl>
                                        <p:attrNameLst>
                                          <p:attrName>style.visibility</p:attrName>
                                        </p:attrNameLst>
                                      </p:cBhvr>
                                      <p:to>
                                        <p:strVal val="visible"/>
                                      </p:to>
                                    </p:set>
                                    <p:animEffect transition="in" filter="fade">
                                      <p:cBhvr>
                                        <p:cTn id="51" dur="1000"/>
                                        <p:tgtEl>
                                          <p:spTgt spid="10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6"/>
                                        </p:tgtEl>
                                        <p:attrNameLst>
                                          <p:attrName>style.visibility</p:attrName>
                                        </p:attrNameLst>
                                      </p:cBhvr>
                                      <p:to>
                                        <p:strVal val="visible"/>
                                      </p:to>
                                    </p:set>
                                    <p:animEffect transition="in" filter="fade">
                                      <p:cBhvr>
                                        <p:cTn id="54" dur="1000"/>
                                        <p:tgtEl>
                                          <p:spTgt spid="10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47"/>
                                        </p:tgtEl>
                                        <p:attrNameLst>
                                          <p:attrName>style.visibility</p:attrName>
                                        </p:attrNameLst>
                                      </p:cBhvr>
                                      <p:to>
                                        <p:strVal val="visible"/>
                                      </p:to>
                                    </p:set>
                                    <p:animEffect transition="in" filter="fade">
                                      <p:cBhvr>
                                        <p:cTn id="57" dur="1000"/>
                                        <p:tgtEl>
                                          <p:spTgt spid="1047"/>
                                        </p:tgtEl>
                                      </p:cBhvr>
                                    </p:animEffect>
                                  </p:childTnLst>
                                </p:cTn>
                              </p:par>
                              <p:par>
                                <p:cTn id="58" presetID="10" presetClass="entr" presetSubtype="0" fill="hold" nodeType="withEffect">
                                  <p:stCondLst>
                                    <p:cond delay="0"/>
                                  </p:stCondLst>
                                  <p:childTnLst>
                                    <p:set>
                                      <p:cBhvr>
                                        <p:cTn id="59" dur="1" fill="hold">
                                          <p:stCondLst>
                                            <p:cond delay="0"/>
                                          </p:stCondLst>
                                        </p:cTn>
                                        <p:tgtEl>
                                          <p:spTgt spid="1039"/>
                                        </p:tgtEl>
                                        <p:attrNameLst>
                                          <p:attrName>style.visibility</p:attrName>
                                        </p:attrNameLst>
                                      </p:cBhvr>
                                      <p:to>
                                        <p:strVal val="visible"/>
                                      </p:to>
                                    </p:set>
                                    <p:animEffect transition="in" filter="fade">
                                      <p:cBhvr>
                                        <p:cTn id="60" dur="1000"/>
                                        <p:tgtEl>
                                          <p:spTgt spid="10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1000"/>
                                        <p:tgtEl>
                                          <p:spTgt spid="4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10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10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1000"/>
                                        <p:tgtEl>
                                          <p:spTgt spid="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1000"/>
                                        <p:tgtEl>
                                          <p:spTgt spid="6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10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041"/>
                                        </p:tgtEl>
                                        <p:attrNameLst>
                                          <p:attrName>style.visibility</p:attrName>
                                        </p:attrNameLst>
                                      </p:cBhvr>
                                      <p:to>
                                        <p:strVal val="visible"/>
                                      </p:to>
                                    </p:set>
                                    <p:animEffect transition="in" filter="fade">
                                      <p:cBhvr>
                                        <p:cTn id="89" dur="750"/>
                                        <p:tgtEl>
                                          <p:spTgt spid="10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750"/>
                                        <p:tgtEl>
                                          <p:spTgt spid="5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50"/>
                                        </p:tgtEl>
                                        <p:attrNameLst>
                                          <p:attrName>style.visibility</p:attrName>
                                        </p:attrNameLst>
                                      </p:cBhvr>
                                      <p:to>
                                        <p:strVal val="visible"/>
                                      </p:to>
                                    </p:set>
                                    <p:animEffect transition="in" filter="fade">
                                      <p:cBhvr>
                                        <p:cTn id="95" dur="1000"/>
                                        <p:tgtEl>
                                          <p:spTgt spid="105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052"/>
                                        </p:tgtEl>
                                        <p:attrNameLst>
                                          <p:attrName>style.visibility</p:attrName>
                                        </p:attrNameLst>
                                      </p:cBhvr>
                                      <p:to>
                                        <p:strVal val="visible"/>
                                      </p:to>
                                    </p:set>
                                    <p:animEffect transition="in" filter="fade">
                                      <p:cBhvr>
                                        <p:cTn id="100" dur="1000"/>
                                        <p:tgtEl>
                                          <p:spTgt spid="1052"/>
                                        </p:tgtEl>
                                      </p:cBhvr>
                                    </p:animEffect>
                                  </p:childTnLst>
                                </p:cTn>
                              </p:par>
                              <p:par>
                                <p:cTn id="101" presetID="10" presetClass="entr" presetSubtype="0" fill="hold" nodeType="withEffect">
                                  <p:stCondLst>
                                    <p:cond delay="0"/>
                                  </p:stCondLst>
                                  <p:childTnLst>
                                    <p:set>
                                      <p:cBhvr>
                                        <p:cTn id="102" dur="1" fill="hold">
                                          <p:stCondLst>
                                            <p:cond delay="0"/>
                                          </p:stCondLst>
                                        </p:cTn>
                                        <p:tgtEl>
                                          <p:spTgt spid="1042"/>
                                        </p:tgtEl>
                                        <p:attrNameLst>
                                          <p:attrName>style.visibility</p:attrName>
                                        </p:attrNameLst>
                                      </p:cBhvr>
                                      <p:to>
                                        <p:strVal val="visible"/>
                                      </p:to>
                                    </p:set>
                                    <p:animEffect transition="in" filter="fade">
                                      <p:cBhvr>
                                        <p:cTn id="103" dur="1000"/>
                                        <p:tgtEl>
                                          <p:spTgt spid="1042"/>
                                        </p:tgtEl>
                                      </p:cBhvr>
                                    </p:animEffect>
                                  </p:childTnLst>
                                </p:cTn>
                              </p:par>
                              <p:par>
                                <p:cTn id="104" presetID="10" presetClass="entr" presetSubtype="0" fill="hold"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10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037"/>
                                        </p:tgtEl>
                                        <p:attrNameLst>
                                          <p:attrName>style.visibility</p:attrName>
                                        </p:attrNameLst>
                                      </p:cBhvr>
                                      <p:to>
                                        <p:strVal val="visible"/>
                                      </p:to>
                                    </p:set>
                                    <p:animEffect transition="in" filter="fade">
                                      <p:cBhvr>
                                        <p:cTn id="111" dur="1000"/>
                                        <p:tgtEl>
                                          <p:spTgt spid="1037"/>
                                        </p:tgtEl>
                                      </p:cBhvr>
                                    </p:animEffect>
                                  </p:childTnLst>
                                </p:cTn>
                              </p:par>
                              <p:par>
                                <p:cTn id="112" presetID="10" presetClass="entr" presetSubtype="0" fill="hold" nodeType="withEffect">
                                  <p:stCondLst>
                                    <p:cond delay="0"/>
                                  </p:stCondLst>
                                  <p:childTnLst>
                                    <p:set>
                                      <p:cBhvr>
                                        <p:cTn id="113" dur="1" fill="hold">
                                          <p:stCondLst>
                                            <p:cond delay="0"/>
                                          </p:stCondLst>
                                        </p:cTn>
                                        <p:tgtEl>
                                          <p:spTgt spid="1044"/>
                                        </p:tgtEl>
                                        <p:attrNameLst>
                                          <p:attrName>style.visibility</p:attrName>
                                        </p:attrNameLst>
                                      </p:cBhvr>
                                      <p:to>
                                        <p:strVal val="visible"/>
                                      </p:to>
                                    </p:set>
                                    <p:animEffect transition="in" filter="fade">
                                      <p:cBhvr>
                                        <p:cTn id="114" dur="1000"/>
                                        <p:tgtEl>
                                          <p:spTgt spid="104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51"/>
                                        </p:tgtEl>
                                        <p:attrNameLst>
                                          <p:attrName>style.visibility</p:attrName>
                                        </p:attrNameLst>
                                      </p:cBhvr>
                                      <p:to>
                                        <p:strVal val="visible"/>
                                      </p:to>
                                    </p:set>
                                    <p:animEffect transition="in" filter="fade">
                                      <p:cBhvr>
                                        <p:cTn id="117"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46" grpId="0" animBg="1"/>
      <p:bldP spid="47" grpId="0" animBg="1"/>
      <p:bldP spid="48" grpId="0" animBg="1"/>
      <p:bldP spid="49" grpId="0" animBg="1"/>
      <p:bldP spid="50" grpId="0" animBg="1"/>
      <p:bldP spid="53" grpId="0" animBg="1"/>
      <p:bldP spid="55" grpId="0" animBg="1"/>
      <p:bldP spid="1037" grpId="0" animBg="1"/>
      <p:bldP spid="1043" grpId="0"/>
      <p:bldP spid="1045" grpId="0"/>
      <p:bldP spid="1046" grpId="0"/>
      <p:bldP spid="1047" grpId="0"/>
      <p:bldP spid="1050" grpId="0"/>
      <p:bldP spid="1051" grpId="0"/>
      <p:bldP spid="10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FE845-3A34-56B5-823D-A1E9A2CA0229}"/>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E8BB274A-C08F-46A1-BFF6-1241E148CD15}"/>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Overall Design of the System</a:t>
            </a:r>
            <a:endPar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8666B27-8678-1325-1984-F2065C5A40E6}"/>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D1FF9F7-5268-4F09-B908-6AAE0A5C7C1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EDDEFD7B-524D-48B1-AA1F-3A37FBC7DB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C315486E-6EFB-4AE0-885C-64EC92934DB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37</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D2EE03C3-7B0E-8A90-F0F8-8A2B2C9473D7}"/>
              </a:ext>
            </a:extLst>
          </p:cNvPr>
          <p:cNvSpPr>
            <a:spLocks noChangeArrowheads="1"/>
          </p:cNvSpPr>
          <p:nvPr/>
        </p:nvSpPr>
        <p:spPr bwMode="auto">
          <a:xfrm flipV="1">
            <a:off x="1421134" y="-218459"/>
            <a:ext cx="89083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4297EE59-B2B0-E948-CD2D-0FD6966A4306}"/>
              </a:ext>
            </a:extLst>
          </p:cNvPr>
          <p:cNvGraphicFramePr>
            <a:graphicFrameLocks noChangeAspect="1"/>
          </p:cNvGraphicFramePr>
          <p:nvPr>
            <p:extLst>
              <p:ext uri="{D42A27DB-BD31-4B8C-83A1-F6EECF244321}">
                <p14:modId xmlns:p14="http://schemas.microsoft.com/office/powerpoint/2010/main" val="312127246"/>
              </p:ext>
            </p:extLst>
          </p:nvPr>
        </p:nvGraphicFramePr>
        <p:xfrm>
          <a:off x="1681018" y="613444"/>
          <a:ext cx="5384799" cy="6172826"/>
        </p:xfrm>
        <a:graphic>
          <a:graphicData uri="http://schemas.openxmlformats.org/presentationml/2006/ole">
            <mc:AlternateContent xmlns:mc="http://schemas.openxmlformats.org/markup-compatibility/2006">
              <mc:Choice xmlns:v="urn:schemas-microsoft-com:vml" Requires="v">
                <p:oleObj name="Visio" r:id="rId4" imgW="6476823" imgH="9057863" progId="Visio.Drawing.15">
                  <p:embed/>
                </p:oleObj>
              </mc:Choice>
              <mc:Fallback>
                <p:oleObj name="Visio" r:id="rId4" imgW="6476823" imgH="905786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018" y="613444"/>
                        <a:ext cx="5384799" cy="6172826"/>
                      </a:xfrm>
                      <a:prstGeom prst="rect">
                        <a:avLst/>
                      </a:prstGeom>
                      <a:noFill/>
                    </p:spPr>
                  </p:pic>
                </p:oleObj>
              </mc:Fallback>
            </mc:AlternateContent>
          </a:graphicData>
        </a:graphic>
      </p:graphicFrame>
    </p:spTree>
    <p:extLst>
      <p:ext uri="{BB962C8B-B14F-4D97-AF65-F5344CB8AC3E}">
        <p14:creationId xmlns:p14="http://schemas.microsoft.com/office/powerpoint/2010/main" val="893738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BF12-B335-DBF0-64B0-AA0080140A5F}"/>
            </a:ext>
          </a:extLst>
        </p:cNvPr>
        <p:cNvGrpSpPr/>
        <p:nvPr/>
      </p:nvGrpSpPr>
      <p:grpSpPr>
        <a:xfrm>
          <a:off x="0" y="0"/>
          <a:ext cx="0" cy="0"/>
          <a:chOff x="0" y="0"/>
          <a:chExt cx="0" cy="0"/>
        </a:xfrm>
      </p:grpSpPr>
      <p:sp>
        <p:nvSpPr>
          <p:cNvPr id="12" name="Rectangle 3">
            <a:extLst>
              <a:ext uri="{FF2B5EF4-FFF2-40B4-BE49-F238E27FC236}">
                <a16:creationId xmlns:a16="http://schemas.microsoft.com/office/drawing/2014/main" id="{77FD52AE-C867-4D2B-95C2-20350E49D148}"/>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Detail Design for Admin</a:t>
            </a:r>
            <a:endPar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1017FA2-FC24-80B1-8BEF-FAEAEAF3C300}"/>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3" name="Picture 9" descr="DSA">
            <a:extLst>
              <a:ext uri="{FF2B5EF4-FFF2-40B4-BE49-F238E27FC236}">
                <a16:creationId xmlns:a16="http://schemas.microsoft.com/office/drawing/2014/main" id="{B08A75A3-E5FF-4181-98E6-5F9E890D0B7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07183A14-04BB-422F-BE01-F4BCA9009B8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A7C9CEE4-845A-4CA3-AD01-EF4E138A5AF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38</a:t>
            </a:fld>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C87D1103-29E4-9B37-29F7-DDCD7DCBE449}"/>
              </a:ext>
            </a:extLst>
          </p:cNvPr>
          <p:cNvGraphicFramePr>
            <a:graphicFrameLocks noChangeAspect="1"/>
          </p:cNvGraphicFramePr>
          <p:nvPr>
            <p:extLst>
              <p:ext uri="{D42A27DB-BD31-4B8C-83A1-F6EECF244321}">
                <p14:modId xmlns:p14="http://schemas.microsoft.com/office/powerpoint/2010/main" val="2298673629"/>
              </p:ext>
            </p:extLst>
          </p:nvPr>
        </p:nvGraphicFramePr>
        <p:xfrm>
          <a:off x="2475345" y="909637"/>
          <a:ext cx="4091709" cy="5651472"/>
        </p:xfrm>
        <a:graphic>
          <a:graphicData uri="http://schemas.openxmlformats.org/presentationml/2006/ole">
            <mc:AlternateContent xmlns:mc="http://schemas.openxmlformats.org/markup-compatibility/2006">
              <mc:Choice xmlns:v="urn:schemas-microsoft-com:vml" Requires="v">
                <p:oleObj name="Visio" r:id="rId4" imgW="4209961" imgH="5819579" progId="Visio.Drawing.15">
                  <p:embed/>
                </p:oleObj>
              </mc:Choice>
              <mc:Fallback>
                <p:oleObj name="Visio" r:id="rId4" imgW="4209961" imgH="581957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5345" y="909637"/>
                        <a:ext cx="4091709" cy="5651472"/>
                      </a:xfrm>
                      <a:prstGeom prst="rect">
                        <a:avLst/>
                      </a:prstGeom>
                      <a:noFill/>
                    </p:spPr>
                  </p:pic>
                </p:oleObj>
              </mc:Fallback>
            </mc:AlternateContent>
          </a:graphicData>
        </a:graphic>
      </p:graphicFrame>
    </p:spTree>
    <p:extLst>
      <p:ext uri="{BB962C8B-B14F-4D97-AF65-F5344CB8AC3E}">
        <p14:creationId xmlns:p14="http://schemas.microsoft.com/office/powerpoint/2010/main" val="1453558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Detail Design for User</a:t>
            </a:r>
            <a:endPar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5E9CD8C0-C81D-43E4-BAD4-26F93F725444}"/>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39</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A536751-AB3A-B61C-CE99-99FF8BAB6FBE}"/>
              </a:ext>
            </a:extLst>
          </p:cNvPr>
          <p:cNvSpPr>
            <a:spLocks noChangeArrowheads="1"/>
          </p:cNvSpPr>
          <p:nvPr/>
        </p:nvSpPr>
        <p:spPr bwMode="auto">
          <a:xfrm flipV="1">
            <a:off x="1732362" y="-59907"/>
            <a:ext cx="8235861" cy="46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FD7E27B1-EC5A-6BA5-B7D0-26A3F411FD42}"/>
              </a:ext>
            </a:extLst>
          </p:cNvPr>
          <p:cNvGraphicFramePr>
            <a:graphicFrameLocks noChangeAspect="1"/>
          </p:cNvGraphicFramePr>
          <p:nvPr>
            <p:extLst>
              <p:ext uri="{D42A27DB-BD31-4B8C-83A1-F6EECF244321}">
                <p14:modId xmlns:p14="http://schemas.microsoft.com/office/powerpoint/2010/main" val="2974389992"/>
              </p:ext>
            </p:extLst>
          </p:nvPr>
        </p:nvGraphicFramePr>
        <p:xfrm>
          <a:off x="1732363" y="690895"/>
          <a:ext cx="5130255" cy="6041499"/>
        </p:xfrm>
        <a:graphic>
          <a:graphicData uri="http://schemas.openxmlformats.org/presentationml/2006/ole">
            <mc:AlternateContent xmlns:mc="http://schemas.openxmlformats.org/markup-compatibility/2006">
              <mc:Choice xmlns:v="urn:schemas-microsoft-com:vml" Requires="v">
                <p:oleObj name="Visio" r:id="rId4" imgW="6610261" imgH="8715316" progId="Visio.Drawing.15">
                  <p:embed/>
                </p:oleObj>
              </mc:Choice>
              <mc:Fallback>
                <p:oleObj name="Visio" r:id="rId4" imgW="6610261" imgH="8715316"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363" y="690895"/>
                        <a:ext cx="5130255" cy="6041499"/>
                      </a:xfrm>
                      <a:prstGeom prst="rect">
                        <a:avLst/>
                      </a:prstGeom>
                      <a:noFill/>
                    </p:spPr>
                  </p:pic>
                </p:oleObj>
              </mc:Fallback>
            </mc:AlternateContent>
          </a:graphicData>
        </a:graphic>
      </p:graphicFrame>
    </p:spTree>
    <p:extLst>
      <p:ext uri="{BB962C8B-B14F-4D97-AF65-F5344CB8AC3E}">
        <p14:creationId xmlns:p14="http://schemas.microsoft.com/office/powerpoint/2010/main" val="81621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F699D0AD-DF27-4EA3-B10E-A7C467E6C909}"/>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Abstract</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1C362B3-537A-42CD-93A7-AD6AB5C4E5C2}"/>
              </a:ext>
            </a:extLst>
          </p:cNvPr>
          <p:cNvSpPr txBox="1"/>
          <p:nvPr/>
        </p:nvSpPr>
        <p:spPr>
          <a:xfrm>
            <a:off x="196642" y="779433"/>
            <a:ext cx="8752114" cy="4653646"/>
          </a:xfrm>
          <a:prstGeom prst="rect">
            <a:avLst/>
          </a:prstGeom>
          <a:noFill/>
        </p:spPr>
        <p:txBody>
          <a:bodyPr wrap="square">
            <a:spAutoFit/>
          </a:bodyPr>
          <a:lstStyle/>
          <a:p>
            <a:pPr marL="457200" indent="-457200" algn="just">
              <a:lnSpc>
                <a:spcPct val="150000"/>
              </a:lnSpc>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system automates the process of mapping current and target locations, measuring distances, and visualizing weapon ranges based on their power and specifications.</a:t>
            </a:r>
          </a:p>
          <a:p>
            <a:pPr marL="457200" indent="-4572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system integrates various APIs to retrieve real-time geolocation data and converts geographic coordinates to the Military Grid Reference System (MGRS) for accurate positioning. </a:t>
            </a:r>
          </a:p>
          <a:p>
            <a:pPr marL="457200" indent="-4572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system calculates the distance from the current location to the desired target, visualizes the effective firing ranges on interactive maps, and identifies the optimal troops and weapons for engagement based on proximity and ammunition requirements. </a:t>
            </a:r>
            <a:endParaRPr lang="en-US" altLang="en-US" sz="2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7C0645C-25BC-49F1-9915-73E3D216E78E}"/>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9" descr="DSA">
            <a:extLst>
              <a:ext uri="{FF2B5EF4-FFF2-40B4-BE49-F238E27FC236}">
                <a16:creationId xmlns:a16="http://schemas.microsoft.com/office/drawing/2014/main" id="{866B45E9-9F11-4389-9930-55C037E04A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0D7E43A3-A59C-4D3B-8EDB-269092AB1A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B58FFCF4-58C1-4903-841A-92D6EE0C186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8246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Proposed System Design for Database</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1AE7EC16-C2BE-4A27-A114-172165107DE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40</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CFCD40A-EC6D-654C-CA96-40F4E54DF6A6}"/>
              </a:ext>
            </a:extLst>
          </p:cNvPr>
          <p:cNvPicPr>
            <a:picLocks noChangeAspect="1"/>
          </p:cNvPicPr>
          <p:nvPr/>
        </p:nvPicPr>
        <p:blipFill>
          <a:blip r:embed="rId4"/>
          <a:stretch>
            <a:fillRect/>
          </a:stretch>
        </p:blipFill>
        <p:spPr>
          <a:xfrm>
            <a:off x="123116" y="748933"/>
            <a:ext cx="8861015" cy="5112536"/>
          </a:xfrm>
          <a:prstGeom prst="rect">
            <a:avLst/>
          </a:prstGeom>
          <a:ln w="19050">
            <a:solidFill>
              <a:schemeClr val="accent1"/>
            </a:solidFill>
          </a:ln>
        </p:spPr>
      </p:pic>
    </p:spTree>
    <p:extLst>
      <p:ext uri="{BB962C8B-B14F-4D97-AF65-F5344CB8AC3E}">
        <p14:creationId xmlns:p14="http://schemas.microsoft.com/office/powerpoint/2010/main" val="3301297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AB96E-DE31-E6F9-1287-DF9AA4044756}"/>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41313B7D-2E46-4859-7035-AAEC004A055D}"/>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Selection The Most Suitable Weapon</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B7746A0-4152-1C5F-6183-58364680E3D9}"/>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3D511AE9-F48D-7E7A-1874-1110AF2A918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BBFF40EB-16DF-2C1F-391D-74459DAD475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8C7670E7-6790-37A3-FB20-DA8AFDED17E1}"/>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41</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B7B356E-80C5-D468-3AE7-B4C39B2DA900}"/>
              </a:ext>
            </a:extLst>
          </p:cNvPr>
          <p:cNvSpPr txBox="1"/>
          <p:nvPr/>
        </p:nvSpPr>
        <p:spPr>
          <a:xfrm>
            <a:off x="170504" y="613444"/>
            <a:ext cx="8770081" cy="458074"/>
          </a:xfrm>
          <a:prstGeom prst="rect">
            <a:avLst/>
          </a:prstGeom>
          <a:noFill/>
        </p:spPr>
        <p:txBody>
          <a:bodyPr wrap="square">
            <a:spAutoFit/>
          </a:bodyPr>
          <a:lstStyle/>
          <a:p>
            <a:pPr marL="342900" marR="6985" lvl="0" indent="-342900" algn="just">
              <a:lnSpc>
                <a:spcPct val="150000"/>
              </a:lnSpc>
              <a:buFont typeface="+mj-lt"/>
              <a:buAutoNum type="alphaLcParenBoth"/>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Weapon Data:	The weapon details are summarized as follows:</a:t>
            </a:r>
            <a:endParaRPr lang="en-US" sz="1800" dirty="0">
              <a:effectLst/>
              <a:latin typeface="Times New Roman" panose="02020603050405020304" pitchFamily="18" charset="0"/>
              <a:ea typeface="Calibri" panose="020F0502020204030204" pitchFamily="34" charset="0"/>
              <a:cs typeface="Myanmar Text" panose="020B0502040204020203" pitchFamily="34" charset="0"/>
            </a:endParaRPr>
          </a:p>
        </p:txBody>
      </p:sp>
      <p:graphicFrame>
        <p:nvGraphicFramePr>
          <p:cNvPr id="16" name="Table 15">
            <a:extLst>
              <a:ext uri="{FF2B5EF4-FFF2-40B4-BE49-F238E27FC236}">
                <a16:creationId xmlns:a16="http://schemas.microsoft.com/office/drawing/2014/main" id="{EE18E3D8-5814-C89B-A84F-A49AA28654CC}"/>
              </a:ext>
            </a:extLst>
          </p:cNvPr>
          <p:cNvGraphicFramePr>
            <a:graphicFrameLocks noGrp="1"/>
          </p:cNvGraphicFramePr>
          <p:nvPr/>
        </p:nvGraphicFramePr>
        <p:xfrm>
          <a:off x="647001" y="1181668"/>
          <a:ext cx="7913523" cy="1975064"/>
        </p:xfrm>
        <a:graphic>
          <a:graphicData uri="http://schemas.openxmlformats.org/drawingml/2006/table">
            <a:tbl>
              <a:tblPr firstRow="1" firstCol="1" bandRow="1">
                <a:tableStyleId>{5C22544A-7EE6-4342-B048-85BDC9FD1C3A}</a:tableStyleId>
              </a:tblPr>
              <a:tblGrid>
                <a:gridCol w="948242">
                  <a:extLst>
                    <a:ext uri="{9D8B030D-6E8A-4147-A177-3AD203B41FA5}">
                      <a16:colId xmlns:a16="http://schemas.microsoft.com/office/drawing/2014/main" val="4006566495"/>
                    </a:ext>
                  </a:extLst>
                </a:gridCol>
                <a:gridCol w="882985">
                  <a:extLst>
                    <a:ext uri="{9D8B030D-6E8A-4147-A177-3AD203B41FA5}">
                      <a16:colId xmlns:a16="http://schemas.microsoft.com/office/drawing/2014/main" val="615645332"/>
                    </a:ext>
                  </a:extLst>
                </a:gridCol>
                <a:gridCol w="1013716">
                  <a:extLst>
                    <a:ext uri="{9D8B030D-6E8A-4147-A177-3AD203B41FA5}">
                      <a16:colId xmlns:a16="http://schemas.microsoft.com/office/drawing/2014/main" val="2087837786"/>
                    </a:ext>
                  </a:extLst>
                </a:gridCol>
                <a:gridCol w="1013716">
                  <a:extLst>
                    <a:ext uri="{9D8B030D-6E8A-4147-A177-3AD203B41FA5}">
                      <a16:colId xmlns:a16="http://schemas.microsoft.com/office/drawing/2014/main" val="2703697666"/>
                    </a:ext>
                  </a:extLst>
                </a:gridCol>
                <a:gridCol w="1013716">
                  <a:extLst>
                    <a:ext uri="{9D8B030D-6E8A-4147-A177-3AD203B41FA5}">
                      <a16:colId xmlns:a16="http://schemas.microsoft.com/office/drawing/2014/main" val="250666394"/>
                    </a:ext>
                  </a:extLst>
                </a:gridCol>
                <a:gridCol w="1013716">
                  <a:extLst>
                    <a:ext uri="{9D8B030D-6E8A-4147-A177-3AD203B41FA5}">
                      <a16:colId xmlns:a16="http://schemas.microsoft.com/office/drawing/2014/main" val="268189770"/>
                    </a:ext>
                  </a:extLst>
                </a:gridCol>
                <a:gridCol w="1013716">
                  <a:extLst>
                    <a:ext uri="{9D8B030D-6E8A-4147-A177-3AD203B41FA5}">
                      <a16:colId xmlns:a16="http://schemas.microsoft.com/office/drawing/2014/main" val="2273204684"/>
                    </a:ext>
                  </a:extLst>
                </a:gridCol>
                <a:gridCol w="1013716">
                  <a:extLst>
                    <a:ext uri="{9D8B030D-6E8A-4147-A177-3AD203B41FA5}">
                      <a16:colId xmlns:a16="http://schemas.microsoft.com/office/drawing/2014/main" val="2185801271"/>
                    </a:ext>
                  </a:extLst>
                </a:gridCol>
              </a:tblGrid>
              <a:tr h="886492">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Weapon</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Gun Power</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Flight Time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Mil</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Blast Radius</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Rate of Fire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Weapon Amount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Ammo Amount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extLst>
                  <a:ext uri="{0D108BD9-81ED-4DB2-BD59-A6C34878D82A}">
                    <a16:rowId xmlns:a16="http://schemas.microsoft.com/office/drawing/2014/main" val="1901921392"/>
                  </a:ext>
                </a:extLst>
              </a:tr>
              <a:tr h="335232">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MA7</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200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15.0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18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cs typeface="Times New Roman" panose="02020603050405020304" pitchFamily="18" charset="0"/>
                        </a:rPr>
                        <a:t>5</a:t>
                      </a:r>
                      <a:endParaRPr lang="en-US" sz="1800" dirty="0">
                        <a:latin typeface="Times New Roman" panose="02020603050405020304" pitchFamily="18" charset="0"/>
                        <a:cs typeface="Times New Roman" panose="02020603050405020304" pitchFamily="18" charset="0"/>
                      </a:endParaRPr>
                    </a:p>
                  </a:txBody>
                  <a:tcPr marL="32666" marR="32666"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cs typeface="Times New Roman" panose="02020603050405020304" pitchFamily="18" charset="0"/>
                        </a:rPr>
                        <a:t>150</a:t>
                      </a:r>
                      <a:endParaRPr lang="en-US" sz="1800" dirty="0">
                        <a:latin typeface="Times New Roman" panose="02020603050405020304" pitchFamily="18" charset="0"/>
                        <a:cs typeface="Times New Roman" panose="02020603050405020304" pitchFamily="18" charset="0"/>
                      </a:endParaRPr>
                    </a:p>
                  </a:txBody>
                  <a:tcPr marL="43554" marR="43554" marT="21777" marB="21777"/>
                </a:tc>
                <a:extLst>
                  <a:ext uri="{0D108BD9-81ED-4DB2-BD59-A6C34878D82A}">
                    <a16:rowId xmlns:a16="http://schemas.microsoft.com/office/drawing/2014/main" val="1330750303"/>
                  </a:ext>
                </a:extLst>
              </a:tr>
              <a:tr h="335232">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MA8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250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12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35.0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20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100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extLst>
                  <a:ext uri="{0D108BD9-81ED-4DB2-BD59-A6C34878D82A}">
                    <a16:rowId xmlns:a16="http://schemas.microsoft.com/office/drawing/2014/main" val="3775714688"/>
                  </a:ext>
                </a:extLst>
              </a:tr>
              <a:tr h="364164">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120MM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300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100.0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tc>
                  <a:txBody>
                    <a:bodyPr/>
                    <a:lstStyle/>
                    <a:p>
                      <a:pPr marL="0" marR="6985" algn="ctr">
                        <a:lnSpc>
                          <a:spcPct val="150000"/>
                        </a:lnSpc>
                      </a:pPr>
                      <a:r>
                        <a:rPr lang="en-US" sz="1800" dirty="0">
                          <a:effectLst/>
                          <a:latin typeface="Times New Roman" panose="02020603050405020304" pitchFamily="18" charset="0"/>
                          <a:cs typeface="Times New Roman" panose="02020603050405020304" pitchFamily="18" charset="0"/>
                        </a:rPr>
                        <a:t>50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2666" marR="32666" marT="0" marB="0"/>
                </a:tc>
                <a:extLst>
                  <a:ext uri="{0D108BD9-81ED-4DB2-BD59-A6C34878D82A}">
                    <a16:rowId xmlns:a16="http://schemas.microsoft.com/office/drawing/2014/main" val="320926027"/>
                  </a:ext>
                </a:extLst>
              </a:tr>
            </a:tbl>
          </a:graphicData>
        </a:graphic>
      </p:graphicFrame>
      <p:sp>
        <p:nvSpPr>
          <p:cNvPr id="19" name="TextBox 18">
            <a:extLst>
              <a:ext uri="{FF2B5EF4-FFF2-40B4-BE49-F238E27FC236}">
                <a16:creationId xmlns:a16="http://schemas.microsoft.com/office/drawing/2014/main" id="{60F1C946-2CE4-1301-D111-96BEA480D046}"/>
              </a:ext>
            </a:extLst>
          </p:cNvPr>
          <p:cNvSpPr txBox="1"/>
          <p:nvPr/>
        </p:nvSpPr>
        <p:spPr>
          <a:xfrm>
            <a:off x="154048" y="3072300"/>
            <a:ext cx="8770081" cy="1709892"/>
          </a:xfrm>
          <a:prstGeom prst="rect">
            <a:avLst/>
          </a:prstGeom>
          <a:noFill/>
        </p:spPr>
        <p:txBody>
          <a:bodyPr wrap="square">
            <a:spAutoFit/>
          </a:bodyPr>
          <a:lstStyle/>
          <a:p>
            <a:pPr marL="342900" marR="6985" lvl="0" indent="-342900" algn="just">
              <a:lnSpc>
                <a:spcPct val="150000"/>
              </a:lnSpc>
              <a:buFont typeface="+mj-lt"/>
              <a:buAutoNum type="alphaLcParenBoth" startAt="2"/>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Scoring Formula:	The scoring formula integrates weighted importance factors to calculate the overall effectiveness of each weapon:</a:t>
            </a:r>
            <a:endParaRPr lang="en-US" sz="18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1800" dirty="0">
                <a:effectLst/>
                <a:latin typeface="Times New Roman" panose="02020603050405020304" pitchFamily="18" charset="0"/>
                <a:ea typeface="Calibri" panose="020F0502020204030204" pitchFamily="34" charset="0"/>
                <a:cs typeface="Myanmar Text" panose="020B0502040204020203" pitchFamily="34" charset="0"/>
              </a:rPr>
              <a:t>Score = (</a:t>
            </a:r>
            <a:r>
              <a:rPr lang="en-US" sz="1800" dirty="0" err="1">
                <a:effectLst/>
                <a:latin typeface="Times New Roman" panose="02020603050405020304" pitchFamily="18" charset="0"/>
                <a:ea typeface="Calibri" panose="020F0502020204030204" pitchFamily="34" charset="0"/>
                <a:cs typeface="Myanmar Text" panose="020B0502040204020203" pitchFamily="34" charset="0"/>
              </a:rPr>
              <a:t>GunPower</a:t>
            </a:r>
            <a:r>
              <a:rPr lang="en-US" sz="1800" dirty="0">
                <a:effectLst/>
                <a:latin typeface="Times New Roman" panose="02020603050405020304" pitchFamily="18" charset="0"/>
                <a:ea typeface="Calibri" panose="020F0502020204030204" pitchFamily="34" charset="0"/>
                <a:cs typeface="Myanmar Text" panose="020B0502040204020203" pitchFamily="34" charset="0"/>
              </a:rPr>
              <a:t> + </a:t>
            </a:r>
            <a:r>
              <a:rPr lang="en-US" sz="1800" dirty="0" err="1">
                <a:effectLst/>
                <a:latin typeface="Times New Roman" panose="02020603050405020304" pitchFamily="18" charset="0"/>
                <a:ea typeface="Calibri" panose="020F0502020204030204" pitchFamily="34" charset="0"/>
                <a:cs typeface="Myanmar Text" panose="020B0502040204020203" pitchFamily="34" charset="0"/>
              </a:rPr>
              <a:t>FlightTime</a:t>
            </a:r>
            <a:r>
              <a:rPr lang="en-US" sz="1800" dirty="0">
                <a:effectLst/>
                <a:latin typeface="Times New Roman" panose="02020603050405020304" pitchFamily="18" charset="0"/>
                <a:ea typeface="Calibri" panose="020F0502020204030204" pitchFamily="34" charset="0"/>
                <a:cs typeface="Myanmar Text" panose="020B0502040204020203" pitchFamily="34" charset="0"/>
              </a:rPr>
              <a:t> + Mil)/ (0.1 × Rate of Fire × ((0.2 × Blast Radius) + (0.1 × Weapon Amount) + (0.6 × Ammo Amount)))</a:t>
            </a:r>
          </a:p>
        </p:txBody>
      </p:sp>
      <p:sp>
        <p:nvSpPr>
          <p:cNvPr id="21" name="Rectangle 3">
            <a:extLst>
              <a:ext uri="{FF2B5EF4-FFF2-40B4-BE49-F238E27FC236}">
                <a16:creationId xmlns:a16="http://schemas.microsoft.com/office/drawing/2014/main" id="{593B3030-E95C-0735-4568-3A805D49142C}"/>
              </a:ext>
            </a:extLst>
          </p:cNvPr>
          <p:cNvSpPr>
            <a:spLocks noChangeArrowheads="1"/>
          </p:cNvSpPr>
          <p:nvPr/>
        </p:nvSpPr>
        <p:spPr bwMode="auto">
          <a:xfrm>
            <a:off x="186959" y="4613797"/>
            <a:ext cx="8737170" cy="212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39725" marR="0" lvl="0" indent="-339725"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	Calculations </a:t>
            </a:r>
            <a:endParaRPr kumimoji="0" lang="en-US" altLang="en-US" b="0" i="0" u="none" strike="noStrike" cap="none" normalizeH="0" baseline="0" dirty="0">
              <a:ln>
                <a:noFill/>
              </a:ln>
              <a:solidFill>
                <a:schemeClr val="tx1"/>
              </a:solidFill>
              <a:effectLst/>
            </a:endParaRPr>
          </a:p>
          <a:p>
            <a:pPr marL="461963"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MA7:</a:t>
            </a:r>
            <a:endParaRPr kumimoji="0" lang="en-US" altLang="en-US" b="0" i="0" u="none" strike="noStrike" cap="none" normalizeH="0" baseline="0" dirty="0">
              <a:ln>
                <a:noFill/>
              </a:ln>
              <a:solidFill>
                <a:schemeClr val="tx1"/>
              </a:solidFill>
              <a:effectLst/>
            </a:endParaRPr>
          </a:p>
          <a:p>
            <a:pPr marL="914400" marR="0" lvl="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Score</a:t>
            </a:r>
            <a:r>
              <a:rPr kumimoji="0" lang="en-US" altLang="en-US" b="0" i="0" u="none" strike="noStrike" cap="none" normalizeH="0" baseline="-3000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MA7</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200+5+100.1×18×(0.2×15+0.1×5+0.6×150)</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≈1.27</a:t>
            </a:r>
            <a:endParaRPr kumimoji="0" lang="en-US" altLang="en-US" b="0" i="0" u="none" strike="noStrike" cap="none" normalizeH="0" baseline="0" dirty="0">
              <a:ln>
                <a:noFill/>
              </a:ln>
              <a:solidFill>
                <a:schemeClr val="tx1"/>
              </a:solidFill>
              <a:effectLst/>
            </a:endParaRPr>
          </a:p>
          <a:p>
            <a:pPr marL="461963"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MA8:</a:t>
            </a:r>
            <a:endParaRPr kumimoji="0" lang="en-US" altLang="en-US" b="0" i="0" u="none" strike="noStrike" cap="none" normalizeH="0" baseline="0" dirty="0">
              <a:ln>
                <a:noFill/>
              </a:ln>
              <a:solidFill>
                <a:schemeClr val="tx1"/>
              </a:solidFill>
              <a:effectLst/>
            </a:endParaRPr>
          </a:p>
          <a:p>
            <a:pPr marL="914400" marR="0" lvl="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Score</a:t>
            </a:r>
            <a:r>
              <a:rPr kumimoji="0" lang="en-US" altLang="en-US" b="0" i="0" u="none" strike="noStrike" cap="none" normalizeH="0" baseline="-3000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MA8</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b="0" i="0" u="none" strike="noStrike" cap="none" normalizeH="0" baseline="0" dirty="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200+6+120.1×20×(0.2×35+0.1×3+0.6×100)</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≈1.99</a:t>
            </a: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95379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C3B5F-9476-BEB2-5EE6-CC662E22F1BC}"/>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A77632B2-3B5E-17AA-9E4F-A4185C3989D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Selection The Most Suitable Weapon (Cont’d)</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05FC694-62C9-7A82-A46C-5C6583C5DA2F}"/>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920A0DE9-381D-B64A-98A9-608ACC0766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3CD3041A-1292-337C-B187-3C20906AEDA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3AA978C1-0466-21C9-9382-EA695F08EC7E}"/>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42</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3" name="Rectangle 4">
            <a:extLst>
              <a:ext uri="{FF2B5EF4-FFF2-40B4-BE49-F238E27FC236}">
                <a16:creationId xmlns:a16="http://schemas.microsoft.com/office/drawing/2014/main" id="{E1EB0C35-32E0-3928-795B-65C924F19B51}"/>
              </a:ext>
            </a:extLst>
          </p:cNvPr>
          <p:cNvSpPr>
            <a:spLocks noChangeArrowheads="1"/>
          </p:cNvSpPr>
          <p:nvPr/>
        </p:nvSpPr>
        <p:spPr bwMode="auto">
          <a:xfrm>
            <a:off x="363286" y="856209"/>
            <a:ext cx="81337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120MM:</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914400" marR="0" lvl="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Score</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120mm</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300+8+150.1×10×(0.2×100+0.1×2+0.6×50)</a:t>
            </a: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6.44</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A167B6E-1C42-0217-5A45-296C89F01CE7}"/>
              </a:ext>
            </a:extLst>
          </p:cNvPr>
          <p:cNvSpPr txBox="1"/>
          <p:nvPr/>
        </p:nvSpPr>
        <p:spPr>
          <a:xfrm>
            <a:off x="226423" y="1784640"/>
            <a:ext cx="8577943" cy="4191981"/>
          </a:xfrm>
          <a:prstGeom prst="rect">
            <a:avLst/>
          </a:prstGeom>
          <a:noFill/>
        </p:spPr>
        <p:txBody>
          <a:bodyPr wrap="square">
            <a:spAutoFit/>
          </a:bodyPr>
          <a:lstStyle/>
          <a:p>
            <a:pPr marL="457200" marR="6985" lvl="0" indent="-457200" algn="just">
              <a:lnSpc>
                <a:spcPct val="150000"/>
              </a:lnSpc>
              <a:buFont typeface="+mj-lt"/>
              <a:buAutoNum type="alphaLcParenR" startAt="4"/>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Results and Selection:	Based on the calculations: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lvl="0" indent="-452438" algn="just" fontAlgn="base">
              <a:lnSpc>
                <a:spcPct val="150000"/>
              </a:lnSpc>
              <a:buClr>
                <a:srgbClr val="0D0D0D"/>
              </a:buClr>
              <a:buSzPct val="108000"/>
              <a:buFont typeface="+mj-lt"/>
              <a:buAutoNum type="arabicPeriod"/>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MA7: Score = 1.27</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914400" marR="6985" lvl="0" indent="-452438" algn="just" fontAlgn="base">
              <a:lnSpc>
                <a:spcPct val="150000"/>
              </a:lnSpc>
              <a:buClr>
                <a:srgbClr val="0D0D0D"/>
              </a:buClr>
              <a:buSzPct val="108000"/>
              <a:buFont typeface="+mj-lt"/>
              <a:buAutoNum type="arabicPeriod"/>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MA8: Score = 1.99</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914400" marR="6985" lvl="0" indent="-452438" algn="just" fontAlgn="base">
              <a:lnSpc>
                <a:spcPct val="150000"/>
              </a:lnSpc>
              <a:buClr>
                <a:srgbClr val="0D0D0D"/>
              </a:buClr>
              <a:buSzPct val="108000"/>
              <a:buFont typeface="+mj-lt"/>
              <a:buAutoNum type="arabicPeriod"/>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120MM: Score = 6.44</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weapon 120MM is determined to be the most suitable option due to its highest score of 6.44, indicating superior overall effectiveness. This selection reflects its excellent balance of firepower, sustained operational capability (ammunition availability), and strategic adaptability, making it ideal for the given combat scenario.</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274812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04149-8DF4-559C-9892-11D3C1C8D7EE}"/>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85BF4C8A-B315-4752-20E3-4B9B54262441}"/>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ln w="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Symbols used on map</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65E7133-B032-9B02-96EF-B13BE60716B5}"/>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5BF0D50-7B49-B922-D37F-01E69EF02C0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8B1D88B7-ACD3-3FD5-1CCB-F652B8F5C8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DCA949C4-F0B2-0E10-F048-86729283EA6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43</a:t>
            </a:fld>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7C382D6B-2AA5-BAC8-DCC9-9C7226AFBA1E}"/>
              </a:ext>
            </a:extLst>
          </p:cNvPr>
          <p:cNvGraphicFramePr>
            <a:graphicFrameLocks noGrp="1"/>
          </p:cNvGraphicFramePr>
          <p:nvPr>
            <p:extLst>
              <p:ext uri="{D42A27DB-BD31-4B8C-83A1-F6EECF244321}">
                <p14:modId xmlns:p14="http://schemas.microsoft.com/office/powerpoint/2010/main" val="2996109790"/>
              </p:ext>
            </p:extLst>
          </p:nvPr>
        </p:nvGraphicFramePr>
        <p:xfrm>
          <a:off x="766353" y="622153"/>
          <a:ext cx="7292512" cy="6066928"/>
        </p:xfrm>
        <a:graphic>
          <a:graphicData uri="http://schemas.openxmlformats.org/drawingml/2006/table">
            <a:tbl>
              <a:tblPr firstRow="1" bandRow="1">
                <a:tableStyleId>{5C22544A-7EE6-4342-B048-85BDC9FD1C3A}</a:tableStyleId>
              </a:tblPr>
              <a:tblGrid>
                <a:gridCol w="3646256">
                  <a:extLst>
                    <a:ext uri="{9D8B030D-6E8A-4147-A177-3AD203B41FA5}">
                      <a16:colId xmlns:a16="http://schemas.microsoft.com/office/drawing/2014/main" val="1834958949"/>
                    </a:ext>
                  </a:extLst>
                </a:gridCol>
                <a:gridCol w="3646256">
                  <a:extLst>
                    <a:ext uri="{9D8B030D-6E8A-4147-A177-3AD203B41FA5}">
                      <a16:colId xmlns:a16="http://schemas.microsoft.com/office/drawing/2014/main" val="2867284187"/>
                    </a:ext>
                  </a:extLst>
                </a:gridCol>
              </a:tblGrid>
              <a:tr h="433352">
                <a:tc>
                  <a:txBody>
                    <a:bodyPr/>
                    <a:lstStyle/>
                    <a:p>
                      <a:r>
                        <a:rPr lang="en-US" dirty="0">
                          <a:latin typeface="Times New Roman" panose="02020603050405020304" pitchFamily="18" charset="0"/>
                          <a:cs typeface="Times New Roman" panose="02020603050405020304" pitchFamily="18" charset="0"/>
                        </a:rPr>
                        <a:t>Symbols</a:t>
                      </a:r>
                    </a:p>
                  </a:txBody>
                  <a:tcPr/>
                </a:tc>
                <a:tc>
                  <a:txBody>
                    <a:bodyPr/>
                    <a:lstStyle/>
                    <a:p>
                      <a:r>
                        <a:rPr lang="en-US" dirty="0">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val="755333215"/>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မိမိတပ်</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995994445"/>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ရန်သူ</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3352209359"/>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၆၀ မမ စိန်ပြောင်း</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3914571230"/>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၈၀ မမ စိန်ပြောင်း</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4076731744"/>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၁၂၀ မမ စိန်ပြောင်း</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2245749729"/>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အဆောက်အဦ</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2821317844"/>
                  </a:ext>
                </a:extLst>
              </a:tr>
              <a:tr h="433352">
                <a:tc>
                  <a:txBody>
                    <a:bodyPr/>
                    <a:lstStyle/>
                    <a:p>
                      <a:pPr algn="l"/>
                      <a:endParaRPr lang="en-US">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ရေကူးကန်</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445177537"/>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တံတား</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1947791243"/>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မြစ်</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2241057852"/>
                  </a:ext>
                </a:extLst>
              </a:tr>
              <a:tr h="433352">
                <a:tc>
                  <a:txBody>
                    <a:bodyPr/>
                    <a:lstStyle/>
                    <a:p>
                      <a:pPr algn="l"/>
                      <a:endParaRPr lang="en-US">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ချောင်း</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3487695914"/>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my-MM" dirty="0">
                          <a:latin typeface="Pyidaungsu" panose="020B0502040204020203" pitchFamily="34" charset="0"/>
                          <a:cs typeface="Pyidaungsu" panose="020B0502040204020203" pitchFamily="34" charset="0"/>
                        </a:rPr>
                        <a:t>ရေကန်</a:t>
                      </a:r>
                      <a:r>
                        <a:rPr lang="en-US" dirty="0">
                          <a:latin typeface="Pyidaungsu" panose="020B0502040204020203" pitchFamily="34" charset="0"/>
                          <a:cs typeface="Pyidaungsu" panose="020B0502040204020203" pitchFamily="34" charset="0"/>
                        </a:rPr>
                        <a:t> ၊ </a:t>
                      </a:r>
                      <a:r>
                        <a:rPr lang="en-US" dirty="0" err="1">
                          <a:latin typeface="Pyidaungsu" panose="020B0502040204020203" pitchFamily="34" charset="0"/>
                          <a:cs typeface="Pyidaungsu" panose="020B0502040204020203" pitchFamily="34" charset="0"/>
                        </a:rPr>
                        <a:t>အင်း</a:t>
                      </a:r>
                      <a:endParaRPr lang="en-US" dirty="0">
                        <a:latin typeface="Pyidaungsu" panose="020B0502040204020203" pitchFamily="34" charset="0"/>
                        <a:cs typeface="Pyidaungsu" panose="020B0502040204020203" pitchFamily="34" charset="0"/>
                      </a:endParaRPr>
                    </a:p>
                  </a:txBody>
                  <a:tcPr anchor="ctr"/>
                </a:tc>
                <a:extLst>
                  <a:ext uri="{0D108BD9-81ED-4DB2-BD59-A6C34878D82A}">
                    <a16:rowId xmlns:a16="http://schemas.microsoft.com/office/drawing/2014/main" val="3492845766"/>
                  </a:ext>
                </a:extLst>
              </a:tr>
              <a:tr h="433352">
                <a:tc>
                  <a:txBody>
                    <a:bodyPr/>
                    <a:lstStyle/>
                    <a:p>
                      <a:pPr algn="l"/>
                      <a:endParaRPr lang="en-US" dirty="0">
                        <a:latin typeface="Pyidaungsu" panose="020B0502040204020203" pitchFamily="34" charset="0"/>
                        <a:cs typeface="Pyidaungsu" panose="020B0502040204020203" pitchFamily="34" charset="0"/>
                      </a:endParaRPr>
                    </a:p>
                  </a:txBody>
                  <a:tcPr anchor="ctr"/>
                </a:tc>
                <a:tc>
                  <a:txBody>
                    <a:bodyPr/>
                    <a:lstStyle/>
                    <a:p>
                      <a:pPr algn="l"/>
                      <a:r>
                        <a:rPr lang="en-US" dirty="0" err="1">
                          <a:latin typeface="Pyidaungsu" panose="020B0502040204020203" pitchFamily="34" charset="0"/>
                          <a:cs typeface="Pyidaungsu" panose="020B0502040204020203" pitchFamily="34" charset="0"/>
                        </a:rPr>
                        <a:t>တောင</a:t>
                      </a:r>
                      <a:r>
                        <a:rPr lang="en-US" dirty="0">
                          <a:latin typeface="Pyidaungsu" panose="020B0502040204020203" pitchFamily="34" charset="0"/>
                          <a:cs typeface="Pyidaungsu" panose="020B0502040204020203" pitchFamily="34" charset="0"/>
                        </a:rPr>
                        <a:t>်</a:t>
                      </a:r>
                    </a:p>
                  </a:txBody>
                  <a:tcPr anchor="ctr"/>
                </a:tc>
                <a:extLst>
                  <a:ext uri="{0D108BD9-81ED-4DB2-BD59-A6C34878D82A}">
                    <a16:rowId xmlns:a16="http://schemas.microsoft.com/office/drawing/2014/main" val="498464866"/>
                  </a:ext>
                </a:extLst>
              </a:tr>
              <a:tr h="433352">
                <a:tc>
                  <a:txBody>
                    <a:bodyPr/>
                    <a:lstStyle/>
                    <a:p>
                      <a:pPr algn="l"/>
                      <a:endParaRPr lang="en-US">
                        <a:latin typeface="Pyidaungsu" panose="020B0502040204020203" pitchFamily="34" charset="0"/>
                        <a:cs typeface="Pyidaungsu" panose="020B0502040204020203" pitchFamily="34" charset="0"/>
                      </a:endParaRPr>
                    </a:p>
                  </a:txBody>
                  <a:tcPr anchor="ctr"/>
                </a:tc>
                <a:tc>
                  <a:txBody>
                    <a:bodyPr/>
                    <a:lstStyle/>
                    <a:p>
                      <a:pPr algn="l"/>
                      <a:r>
                        <a:rPr lang="en-US" dirty="0" err="1">
                          <a:latin typeface="Pyidaungsu" panose="020B0502040204020203" pitchFamily="34" charset="0"/>
                          <a:cs typeface="Pyidaungsu" panose="020B0502040204020203" pitchFamily="34" charset="0"/>
                        </a:rPr>
                        <a:t>ကုန်းမြင</a:t>
                      </a:r>
                      <a:r>
                        <a:rPr lang="en-US" dirty="0">
                          <a:latin typeface="Pyidaungsu" panose="020B0502040204020203" pitchFamily="34" charset="0"/>
                          <a:cs typeface="Pyidaungsu" panose="020B0502040204020203" pitchFamily="34" charset="0"/>
                        </a:rPr>
                        <a:t>့်</a:t>
                      </a:r>
                    </a:p>
                  </a:txBody>
                  <a:tcPr anchor="ctr"/>
                </a:tc>
                <a:extLst>
                  <a:ext uri="{0D108BD9-81ED-4DB2-BD59-A6C34878D82A}">
                    <a16:rowId xmlns:a16="http://schemas.microsoft.com/office/drawing/2014/main" val="612792239"/>
                  </a:ext>
                </a:extLst>
              </a:tr>
            </a:tbl>
          </a:graphicData>
        </a:graphic>
      </p:graphicFrame>
      <p:pic>
        <p:nvPicPr>
          <p:cNvPr id="6" name="Graphic 5">
            <a:extLst>
              <a:ext uri="{FF2B5EF4-FFF2-40B4-BE49-F238E27FC236}">
                <a16:creationId xmlns:a16="http://schemas.microsoft.com/office/drawing/2014/main" id="{69BFE882-0FCB-9D84-23D4-48CFF4572C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23168" y="3262478"/>
            <a:ext cx="341070" cy="341070"/>
          </a:xfrm>
          <a:prstGeom prst="rect">
            <a:avLst/>
          </a:prstGeom>
        </p:spPr>
      </p:pic>
      <p:pic>
        <p:nvPicPr>
          <p:cNvPr id="10" name="Graphic 9">
            <a:extLst>
              <a:ext uri="{FF2B5EF4-FFF2-40B4-BE49-F238E27FC236}">
                <a16:creationId xmlns:a16="http://schemas.microsoft.com/office/drawing/2014/main" id="{F181EBD1-1B70-BA29-B548-28A51D9F4C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049" y="3714357"/>
            <a:ext cx="341070" cy="341070"/>
          </a:xfrm>
          <a:prstGeom prst="rect">
            <a:avLst/>
          </a:prstGeom>
        </p:spPr>
      </p:pic>
      <p:pic>
        <p:nvPicPr>
          <p:cNvPr id="15" name="Graphic 14">
            <a:extLst>
              <a:ext uri="{FF2B5EF4-FFF2-40B4-BE49-F238E27FC236}">
                <a16:creationId xmlns:a16="http://schemas.microsoft.com/office/drawing/2014/main" id="{545C8BDC-E766-CC99-DA4A-F1DEEE92B8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83435" y="4123983"/>
            <a:ext cx="420535" cy="420535"/>
          </a:xfrm>
          <a:prstGeom prst="rect">
            <a:avLst/>
          </a:prstGeom>
        </p:spPr>
      </p:pic>
      <p:pic>
        <p:nvPicPr>
          <p:cNvPr id="17" name="Graphic 16">
            <a:extLst>
              <a:ext uri="{FF2B5EF4-FFF2-40B4-BE49-F238E27FC236}">
                <a16:creationId xmlns:a16="http://schemas.microsoft.com/office/drawing/2014/main" id="{FE5B9BAE-C17E-FFCC-4882-AF8CAEB604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11540" y="4549461"/>
            <a:ext cx="392974" cy="392974"/>
          </a:xfrm>
          <a:prstGeom prst="rect">
            <a:avLst/>
          </a:prstGeom>
        </p:spPr>
      </p:pic>
      <p:pic>
        <p:nvPicPr>
          <p:cNvPr id="19" name="Graphic 18">
            <a:extLst>
              <a:ext uri="{FF2B5EF4-FFF2-40B4-BE49-F238E27FC236}">
                <a16:creationId xmlns:a16="http://schemas.microsoft.com/office/drawing/2014/main" id="{D6A14CAE-9A87-279C-ED49-6F1115C9BE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30260" y="4981436"/>
            <a:ext cx="403861" cy="403861"/>
          </a:xfrm>
          <a:prstGeom prst="rect">
            <a:avLst/>
          </a:prstGeom>
        </p:spPr>
      </p:pic>
      <p:pic>
        <p:nvPicPr>
          <p:cNvPr id="21" name="Graphic 20">
            <a:extLst>
              <a:ext uri="{FF2B5EF4-FFF2-40B4-BE49-F238E27FC236}">
                <a16:creationId xmlns:a16="http://schemas.microsoft.com/office/drawing/2014/main" id="{0E81F813-6351-D8E1-5EB2-73CA1CA2ED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291771" y="5391841"/>
            <a:ext cx="403861" cy="403861"/>
          </a:xfrm>
          <a:prstGeom prst="rect">
            <a:avLst/>
          </a:prstGeom>
        </p:spPr>
      </p:pic>
      <p:pic>
        <p:nvPicPr>
          <p:cNvPr id="28" name="Picture 27">
            <a:extLst>
              <a:ext uri="{FF2B5EF4-FFF2-40B4-BE49-F238E27FC236}">
                <a16:creationId xmlns:a16="http://schemas.microsoft.com/office/drawing/2014/main" id="{A0C998C6-3B44-1888-039C-C7C556447B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78955" y="1008900"/>
            <a:ext cx="529972" cy="397479"/>
          </a:xfrm>
          <a:prstGeom prst="rect">
            <a:avLst/>
          </a:prstGeom>
        </p:spPr>
      </p:pic>
      <p:pic>
        <p:nvPicPr>
          <p:cNvPr id="30" name="Picture 29">
            <a:extLst>
              <a:ext uri="{FF2B5EF4-FFF2-40B4-BE49-F238E27FC236}">
                <a16:creationId xmlns:a16="http://schemas.microsoft.com/office/drawing/2014/main" id="{C3B2A5E8-C1E5-37BF-8161-6C7767A0294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3157" y="1646269"/>
            <a:ext cx="952118" cy="714089"/>
          </a:xfrm>
          <a:prstGeom prst="rect">
            <a:avLst/>
          </a:prstGeom>
        </p:spPr>
      </p:pic>
      <p:pic>
        <p:nvPicPr>
          <p:cNvPr id="32" name="Picture 31">
            <a:extLst>
              <a:ext uri="{FF2B5EF4-FFF2-40B4-BE49-F238E27FC236}">
                <a16:creationId xmlns:a16="http://schemas.microsoft.com/office/drawing/2014/main" id="{86924DAC-EFD2-BB52-754A-ABEF5C3066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76188" y="2108812"/>
            <a:ext cx="799816" cy="599862"/>
          </a:xfrm>
          <a:prstGeom prst="rect">
            <a:avLst/>
          </a:prstGeom>
        </p:spPr>
      </p:pic>
      <p:pic>
        <p:nvPicPr>
          <p:cNvPr id="34" name="Picture 33">
            <a:extLst>
              <a:ext uri="{FF2B5EF4-FFF2-40B4-BE49-F238E27FC236}">
                <a16:creationId xmlns:a16="http://schemas.microsoft.com/office/drawing/2014/main" id="{8815E53D-43FF-4BB3-7599-44B21A2C598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53337" y="2647690"/>
            <a:ext cx="631938" cy="473953"/>
          </a:xfrm>
          <a:prstGeom prst="rect">
            <a:avLst/>
          </a:prstGeom>
        </p:spPr>
      </p:pic>
      <p:pic>
        <p:nvPicPr>
          <p:cNvPr id="36" name="Picture 35">
            <a:extLst>
              <a:ext uri="{FF2B5EF4-FFF2-40B4-BE49-F238E27FC236}">
                <a16:creationId xmlns:a16="http://schemas.microsoft.com/office/drawing/2014/main" id="{0652B3BD-6190-082C-B749-D5AD3FB7145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5638" y="1453407"/>
            <a:ext cx="523289" cy="392467"/>
          </a:xfrm>
          <a:prstGeom prst="rect">
            <a:avLst/>
          </a:prstGeom>
        </p:spPr>
      </p:pic>
      <p:pic>
        <p:nvPicPr>
          <p:cNvPr id="38" name="Graphic 37">
            <a:extLst>
              <a:ext uri="{FF2B5EF4-FFF2-40B4-BE49-F238E27FC236}">
                <a16:creationId xmlns:a16="http://schemas.microsoft.com/office/drawing/2014/main" id="{8C1298DA-F6D3-90A4-0FD9-556F709054D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30260" y="5866741"/>
            <a:ext cx="403861" cy="403861"/>
          </a:xfrm>
          <a:prstGeom prst="rect">
            <a:avLst/>
          </a:prstGeom>
        </p:spPr>
      </p:pic>
      <p:pic>
        <p:nvPicPr>
          <p:cNvPr id="40" name="Graphic 39">
            <a:extLst>
              <a:ext uri="{FF2B5EF4-FFF2-40B4-BE49-F238E27FC236}">
                <a16:creationId xmlns:a16="http://schemas.microsoft.com/office/drawing/2014/main" id="{B6597DAA-668E-45AF-B37F-B03A9C5EF7A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16653" y="6314078"/>
            <a:ext cx="403861" cy="403861"/>
          </a:xfrm>
          <a:prstGeom prst="rect">
            <a:avLst/>
          </a:prstGeom>
        </p:spPr>
      </p:pic>
    </p:spTree>
    <p:extLst>
      <p:ext uri="{BB962C8B-B14F-4D97-AF65-F5344CB8AC3E}">
        <p14:creationId xmlns:p14="http://schemas.microsoft.com/office/powerpoint/2010/main" val="332192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1FD8C-3935-575B-3AFD-56D2B72E13A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3CFC993-C2C9-2D2C-E829-E1D45843BD10}"/>
              </a:ext>
            </a:extLst>
          </p:cNvPr>
          <p:cNvPicPr>
            <a:picLocks noChangeAspect="1"/>
          </p:cNvPicPr>
          <p:nvPr/>
        </p:nvPicPr>
        <p:blipFill>
          <a:blip r:embed="rId2">
            <a:extLst>
              <a:ext uri="{28A0092B-C50C-407E-A947-70E740481C1C}">
                <a14:useLocalDpi xmlns:a14="http://schemas.microsoft.com/office/drawing/2010/main" val="0"/>
              </a:ext>
            </a:extLst>
          </a:blip>
          <a:srcRect l="22571" t="-86" r="10376"/>
          <a:stretch/>
        </p:blipFill>
        <p:spPr>
          <a:xfrm>
            <a:off x="51434" y="613444"/>
            <a:ext cx="8984858" cy="6225394"/>
          </a:xfrm>
          <a:prstGeom prst="rect">
            <a:avLst/>
          </a:prstGeom>
        </p:spPr>
      </p:pic>
      <p:sp>
        <p:nvSpPr>
          <p:cNvPr id="26" name="Freeform: Shape 25">
            <a:extLst>
              <a:ext uri="{FF2B5EF4-FFF2-40B4-BE49-F238E27FC236}">
                <a16:creationId xmlns:a16="http://schemas.microsoft.com/office/drawing/2014/main" id="{84FDA48D-3333-68D0-41E1-9FFE97964214}"/>
              </a:ext>
            </a:extLst>
          </p:cNvPr>
          <p:cNvSpPr/>
          <p:nvPr/>
        </p:nvSpPr>
        <p:spPr>
          <a:xfrm>
            <a:off x="38601" y="1"/>
            <a:ext cx="6776162" cy="6857999"/>
          </a:xfrm>
          <a:custGeom>
            <a:avLst/>
            <a:gdLst>
              <a:gd name="connsiteX0" fmla="*/ 0 w 6776162"/>
              <a:gd name="connsiteY0" fmla="*/ 0 h 6857999"/>
              <a:gd name="connsiteX1" fmla="*/ 5421923 w 6776162"/>
              <a:gd name="connsiteY1" fmla="*/ 0 h 6857999"/>
              <a:gd name="connsiteX2" fmla="*/ 5450254 w 6776162"/>
              <a:gd name="connsiteY2" fmla="*/ 32706 h 6857999"/>
              <a:gd name="connsiteX3" fmla="*/ 6776162 w 6776162"/>
              <a:gd name="connsiteY3" fmla="*/ 3726141 h 6857999"/>
              <a:gd name="connsiteX4" fmla="*/ 5935545 w 6776162"/>
              <a:gd name="connsiteY4" fmla="*/ 6736992 h 6857999"/>
              <a:gd name="connsiteX5" fmla="*/ 5857968 w 6776162"/>
              <a:gd name="connsiteY5" fmla="*/ 6857999 h 6857999"/>
              <a:gd name="connsiteX6" fmla="*/ 0 w 6776162"/>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6162" h="6857999">
                <a:moveTo>
                  <a:pt x="0" y="0"/>
                </a:moveTo>
                <a:lnTo>
                  <a:pt x="5421923" y="0"/>
                </a:lnTo>
                <a:lnTo>
                  <a:pt x="5450254" y="32706"/>
                </a:lnTo>
                <a:cubicBezTo>
                  <a:pt x="6278576" y="1036401"/>
                  <a:pt x="6776162" y="2323163"/>
                  <a:pt x="6776162" y="3726141"/>
                </a:cubicBezTo>
                <a:cubicBezTo>
                  <a:pt x="6776162" y="4828482"/>
                  <a:pt x="6468979" y="5859075"/>
                  <a:pt x="5935545" y="6736992"/>
                </a:cubicBezTo>
                <a:lnTo>
                  <a:pt x="5857968" y="6857999"/>
                </a:lnTo>
                <a:lnTo>
                  <a:pt x="0" y="6857999"/>
                </a:lnTo>
                <a:close/>
              </a:path>
            </a:pathLst>
          </a:cu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3">
            <a:extLst>
              <a:ext uri="{FF2B5EF4-FFF2-40B4-BE49-F238E27FC236}">
                <a16:creationId xmlns:a16="http://schemas.microsoft.com/office/drawing/2014/main" id="{37D2FFC5-85DE-2067-AC98-4F543634FAA5}"/>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Sample TDSS Simulation </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65ED884-0E63-1FF5-6158-B3A69E574C3E}"/>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539DC9D-A9AA-B3D8-876B-14293429720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7228F3BD-3279-FE1C-145C-EE0D88317E0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5FC3B1A8-2322-204E-E571-7BA0D7EF302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44</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C2CB0E20-93FA-9DE8-A1AD-2729E6C46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8937" y="3300393"/>
            <a:ext cx="679062" cy="509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BF43A7BC-BCD0-BF1A-E47C-D10F45A0D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065462" y="2356024"/>
            <a:ext cx="722768" cy="5420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BBAA1EF-6F0E-4794-D354-5788ECC9E3B9}"/>
              </a:ext>
            </a:extLst>
          </p:cNvPr>
          <p:cNvCxnSpPr>
            <a:cxnSpLocks/>
          </p:cNvCxnSpPr>
          <p:nvPr/>
        </p:nvCxnSpPr>
        <p:spPr>
          <a:xfrm flipV="1">
            <a:off x="1008323" y="2898099"/>
            <a:ext cx="4251654" cy="828042"/>
          </a:xfrm>
          <a:prstGeom prst="line">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EA6CEE5-D104-1634-0A79-E1E9105C045E}"/>
              </a:ext>
            </a:extLst>
          </p:cNvPr>
          <p:cNvSpPr txBox="1"/>
          <p:nvPr/>
        </p:nvSpPr>
        <p:spPr>
          <a:xfrm>
            <a:off x="5876220" y="746070"/>
            <a:ext cx="3064366" cy="892552"/>
          </a:xfrm>
          <a:prstGeom prst="rect">
            <a:avLst/>
          </a:prstGeom>
          <a:noFill/>
        </p:spPr>
        <p:txBody>
          <a:bodyPr wrap="square" rtlCol="0">
            <a:spAutoFit/>
          </a:bodyPr>
          <a:lstStyle/>
          <a:p>
            <a:pPr>
              <a:spcAft>
                <a:spcPts val="600"/>
              </a:spcAft>
            </a:pP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My Weapon Data</a:t>
            </a:r>
          </a:p>
          <a:p>
            <a:pPr>
              <a:spcAft>
                <a:spcPts val="600"/>
              </a:spcAft>
            </a:pP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၆၀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မမ</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စိန်ပြောင်း</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၂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လက</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၈၀</a:t>
            </a:r>
            <a:endPar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a:p>
            <a:pPr>
              <a:spcAft>
                <a:spcPts val="600"/>
              </a:spcAft>
            </a:pP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၈၁ </a:t>
            </a: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မမ စိန်ပြောင်း </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၂</a:t>
            </a: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လက်</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၆၀</a:t>
            </a:r>
            <a:endPar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sp>
        <p:nvSpPr>
          <p:cNvPr id="18" name="TextBox 17">
            <a:extLst>
              <a:ext uri="{FF2B5EF4-FFF2-40B4-BE49-F238E27FC236}">
                <a16:creationId xmlns:a16="http://schemas.microsoft.com/office/drawing/2014/main" id="{96314A2E-487B-1702-DDBD-6B0AAE03F478}"/>
              </a:ext>
            </a:extLst>
          </p:cNvPr>
          <p:cNvSpPr txBox="1"/>
          <p:nvPr/>
        </p:nvSpPr>
        <p:spPr>
          <a:xfrm>
            <a:off x="2288267" y="3550151"/>
            <a:ext cx="3928598" cy="600164"/>
          </a:xfrm>
          <a:prstGeom prst="rect">
            <a:avLst/>
          </a:prstGeom>
          <a:noFill/>
        </p:spPr>
        <p:txBody>
          <a:bodyPr wrap="square" rtlCol="0">
            <a:spAutoFit/>
          </a:bodyPr>
          <a:lstStyle/>
          <a:p>
            <a:pPr>
              <a:spcAft>
                <a:spcPts val="600"/>
              </a:spcAft>
            </a:pP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အကွာအဝေး</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၅၁၁၀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မီတာ</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(၅.၁၁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ကီလိုမီတာ</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a:t>
            </a:r>
          </a:p>
          <a:p>
            <a:pPr>
              <a:spcAft>
                <a:spcPts val="600"/>
              </a:spcAft>
            </a:pP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ညွှ</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န်းရပ်မေးလ</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၁၃၂၃.၂၉ </a:t>
            </a:r>
            <a:r>
              <a:rPr lang="en-US" sz="1400" b="1" dirty="0" err="1">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မေးလ</a:t>
            </a:r>
            <a:r>
              <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a:t>
            </a:r>
            <a:endPar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graphicFrame>
        <p:nvGraphicFramePr>
          <p:cNvPr id="19" name="Table 18">
            <a:extLst>
              <a:ext uri="{FF2B5EF4-FFF2-40B4-BE49-F238E27FC236}">
                <a16:creationId xmlns:a16="http://schemas.microsoft.com/office/drawing/2014/main" id="{AEF891DC-2538-7642-F711-775ADD178891}"/>
              </a:ext>
            </a:extLst>
          </p:cNvPr>
          <p:cNvGraphicFramePr>
            <a:graphicFrameLocks noGrp="1"/>
          </p:cNvGraphicFramePr>
          <p:nvPr>
            <p:extLst>
              <p:ext uri="{D42A27DB-BD31-4B8C-83A1-F6EECF244321}">
                <p14:modId xmlns:p14="http://schemas.microsoft.com/office/powerpoint/2010/main" val="1993848301"/>
              </p:ext>
            </p:extLst>
          </p:nvPr>
        </p:nvGraphicFramePr>
        <p:xfrm>
          <a:off x="647001" y="4455259"/>
          <a:ext cx="8174780" cy="738274"/>
        </p:xfrm>
        <a:graphic>
          <a:graphicData uri="http://schemas.openxmlformats.org/drawingml/2006/table">
            <a:tbl>
              <a:tblPr firstRow="1" bandRow="1">
                <a:tableStyleId>{5C22544A-7EE6-4342-B048-85BDC9FD1C3A}</a:tableStyleId>
              </a:tblPr>
              <a:tblGrid>
                <a:gridCol w="1634956">
                  <a:extLst>
                    <a:ext uri="{9D8B030D-6E8A-4147-A177-3AD203B41FA5}">
                      <a16:colId xmlns:a16="http://schemas.microsoft.com/office/drawing/2014/main" val="2962094797"/>
                    </a:ext>
                  </a:extLst>
                </a:gridCol>
                <a:gridCol w="1634956">
                  <a:extLst>
                    <a:ext uri="{9D8B030D-6E8A-4147-A177-3AD203B41FA5}">
                      <a16:colId xmlns:a16="http://schemas.microsoft.com/office/drawing/2014/main" val="2820086457"/>
                    </a:ext>
                  </a:extLst>
                </a:gridCol>
                <a:gridCol w="1634956">
                  <a:extLst>
                    <a:ext uri="{9D8B030D-6E8A-4147-A177-3AD203B41FA5}">
                      <a16:colId xmlns:a16="http://schemas.microsoft.com/office/drawing/2014/main" val="3076886981"/>
                    </a:ext>
                  </a:extLst>
                </a:gridCol>
                <a:gridCol w="1634956">
                  <a:extLst>
                    <a:ext uri="{9D8B030D-6E8A-4147-A177-3AD203B41FA5}">
                      <a16:colId xmlns:a16="http://schemas.microsoft.com/office/drawing/2014/main" val="2680963819"/>
                    </a:ext>
                  </a:extLst>
                </a:gridCol>
                <a:gridCol w="1634956">
                  <a:extLst>
                    <a:ext uri="{9D8B030D-6E8A-4147-A177-3AD203B41FA5}">
                      <a16:colId xmlns:a16="http://schemas.microsoft.com/office/drawing/2014/main" val="1470591524"/>
                    </a:ext>
                  </a:extLst>
                </a:gridCol>
              </a:tblGrid>
              <a:tr h="369137">
                <a:tc>
                  <a:txBody>
                    <a:bodyPr/>
                    <a:lstStyle/>
                    <a:p>
                      <a:r>
                        <a:rPr lang="en-US" dirty="0" err="1">
                          <a:latin typeface="Pyidaungsu" panose="020B0502040204020203" pitchFamily="34" charset="0"/>
                          <a:cs typeface="Pyidaungsu" panose="020B0502040204020203" pitchFamily="34" charset="0"/>
                        </a:rPr>
                        <a:t>အမျိုးအစား</a:t>
                      </a:r>
                      <a:endParaRPr lang="en-US" dirty="0">
                        <a:latin typeface="Pyidaungsu" panose="020B0502040204020203" pitchFamily="34" charset="0"/>
                        <a:cs typeface="Pyidaungsu" panose="020B0502040204020203" pitchFamily="34" charset="0"/>
                      </a:endParaRPr>
                    </a:p>
                  </a:txBody>
                  <a:tcPr/>
                </a:tc>
                <a:tc>
                  <a:txBody>
                    <a:bodyPr/>
                    <a:lstStyle/>
                    <a:p>
                      <a:r>
                        <a:rPr lang="en-US" dirty="0" err="1">
                          <a:latin typeface="Pyidaungsu" panose="020B0502040204020203" pitchFamily="34" charset="0"/>
                          <a:cs typeface="Pyidaungsu" panose="020B0502040204020203" pitchFamily="34" charset="0"/>
                        </a:rPr>
                        <a:t>တာဝေး</a:t>
                      </a:r>
                      <a:r>
                        <a:rPr lang="en-US" dirty="0">
                          <a:latin typeface="Pyidaungsu" panose="020B0502040204020203" pitchFamily="34" charset="0"/>
                          <a:cs typeface="Pyidaungsu" panose="020B0502040204020203" pitchFamily="34" charset="0"/>
                        </a:rPr>
                        <a:t>(</a:t>
                      </a:r>
                      <a:r>
                        <a:rPr lang="en-US" dirty="0" err="1">
                          <a:latin typeface="Pyidaungsu" panose="020B0502040204020203" pitchFamily="34" charset="0"/>
                          <a:cs typeface="Pyidaungsu" panose="020B0502040204020203" pitchFamily="34" charset="0"/>
                        </a:rPr>
                        <a:t>မီတာ</a:t>
                      </a:r>
                      <a:r>
                        <a:rPr lang="en-US" dirty="0">
                          <a:latin typeface="Pyidaungsu" panose="020B0502040204020203" pitchFamily="34" charset="0"/>
                          <a:cs typeface="Pyidaungsu" panose="020B0502040204020203" pitchFamily="34" charset="0"/>
                        </a:rPr>
                        <a:t>)</a:t>
                      </a:r>
                    </a:p>
                  </a:txBody>
                  <a:tcPr/>
                </a:tc>
                <a:tc>
                  <a:txBody>
                    <a:bodyPr/>
                    <a:lstStyle/>
                    <a:p>
                      <a:r>
                        <a:rPr lang="en-US" dirty="0" err="1">
                          <a:latin typeface="Pyidaungsu" panose="020B0502040204020203" pitchFamily="34" charset="0"/>
                          <a:cs typeface="Pyidaungsu" panose="020B0502040204020203" pitchFamily="34" charset="0"/>
                        </a:rPr>
                        <a:t>ယမ်းအား</a:t>
                      </a:r>
                      <a:endParaRPr lang="en-US" dirty="0">
                        <a:latin typeface="Pyidaungsu" panose="020B0502040204020203" pitchFamily="34" charset="0"/>
                        <a:cs typeface="Pyidaungsu" panose="020B0502040204020203" pitchFamily="34" charset="0"/>
                      </a:endParaRPr>
                    </a:p>
                  </a:txBody>
                  <a:tcPr/>
                </a:tc>
                <a:tc>
                  <a:txBody>
                    <a:bodyPr/>
                    <a:lstStyle/>
                    <a:p>
                      <a:r>
                        <a:rPr lang="en-US" dirty="0" err="1">
                          <a:latin typeface="Pyidaungsu" panose="020B0502040204020203" pitchFamily="34" charset="0"/>
                          <a:cs typeface="Pyidaungsu" panose="020B0502040204020203" pitchFamily="34" charset="0"/>
                        </a:rPr>
                        <a:t>ကျည်ပျံသန်းချိန</a:t>
                      </a:r>
                      <a:r>
                        <a:rPr lang="en-US" dirty="0">
                          <a:latin typeface="Pyidaungsu" panose="020B0502040204020203" pitchFamily="34" charset="0"/>
                          <a:cs typeface="Pyidaungsu" panose="020B0502040204020203" pitchFamily="34" charset="0"/>
                        </a:rPr>
                        <a:t>်</a:t>
                      </a:r>
                    </a:p>
                  </a:txBody>
                  <a:tcPr/>
                </a:tc>
                <a:tc>
                  <a:txBody>
                    <a:bodyPr/>
                    <a:lstStyle/>
                    <a:p>
                      <a:r>
                        <a:rPr lang="en-US" dirty="0" err="1">
                          <a:latin typeface="Pyidaungsu" panose="020B0502040204020203" pitchFamily="34" charset="0"/>
                          <a:cs typeface="Pyidaungsu" panose="020B0502040204020203" pitchFamily="34" charset="0"/>
                        </a:rPr>
                        <a:t>တာဝေးမေးလ</a:t>
                      </a:r>
                      <a:r>
                        <a:rPr lang="en-US" dirty="0">
                          <a:latin typeface="Pyidaungsu" panose="020B0502040204020203" pitchFamily="34" charset="0"/>
                          <a:cs typeface="Pyidaungsu" panose="020B0502040204020203" pitchFamily="34" charset="0"/>
                        </a:rPr>
                        <a:t>်</a:t>
                      </a:r>
                    </a:p>
                  </a:txBody>
                  <a:tcPr/>
                </a:tc>
                <a:extLst>
                  <a:ext uri="{0D108BD9-81ED-4DB2-BD59-A6C34878D82A}">
                    <a16:rowId xmlns:a16="http://schemas.microsoft.com/office/drawing/2014/main" val="87868680"/>
                  </a:ext>
                </a:extLst>
              </a:tr>
              <a:tr h="369137">
                <a:tc>
                  <a:txBody>
                    <a:bodyPr/>
                    <a:lstStyle/>
                    <a:p>
                      <a:r>
                        <a:rPr lang="en-US" dirty="0">
                          <a:latin typeface="Pyidaungsu" panose="020B0502040204020203" pitchFamily="34" charset="0"/>
                          <a:cs typeface="Pyidaungsu" panose="020B0502040204020203" pitchFamily="34" charset="0"/>
                        </a:rPr>
                        <a:t>MA8</a:t>
                      </a:r>
                    </a:p>
                  </a:txBody>
                  <a:tcPr>
                    <a:solidFill>
                      <a:schemeClr val="accent2">
                        <a:lumMod val="40000"/>
                        <a:lumOff val="60000"/>
                      </a:schemeClr>
                    </a:solidFill>
                  </a:tcPr>
                </a:tc>
                <a:tc>
                  <a:txBody>
                    <a:bodyPr/>
                    <a:lstStyle/>
                    <a:p>
                      <a:r>
                        <a:rPr lang="en-US" dirty="0">
                          <a:latin typeface="Pyidaungsu" panose="020B0502040204020203" pitchFamily="34" charset="0"/>
                          <a:cs typeface="Pyidaungsu" panose="020B0502040204020203" pitchFamily="34" charset="0"/>
                        </a:rPr>
                        <a:t>5100.0</a:t>
                      </a:r>
                    </a:p>
                  </a:txBody>
                  <a:tcPr>
                    <a:solidFill>
                      <a:schemeClr val="accent2">
                        <a:lumMod val="40000"/>
                        <a:lumOff val="60000"/>
                      </a:schemeClr>
                    </a:solidFill>
                  </a:tcPr>
                </a:tc>
                <a:tc>
                  <a:txBody>
                    <a:bodyPr/>
                    <a:lstStyle/>
                    <a:p>
                      <a:r>
                        <a:rPr lang="en-US" dirty="0">
                          <a:latin typeface="Pyidaungsu" panose="020B0502040204020203" pitchFamily="34" charset="0"/>
                          <a:cs typeface="Pyidaungsu" panose="020B0502040204020203" pitchFamily="34" charset="0"/>
                        </a:rPr>
                        <a:t>6</a:t>
                      </a:r>
                    </a:p>
                  </a:txBody>
                  <a:tcPr>
                    <a:solidFill>
                      <a:schemeClr val="accent2">
                        <a:lumMod val="40000"/>
                        <a:lumOff val="60000"/>
                      </a:schemeClr>
                    </a:solidFill>
                  </a:tcPr>
                </a:tc>
                <a:tc>
                  <a:txBody>
                    <a:bodyPr/>
                    <a:lstStyle/>
                    <a:p>
                      <a:r>
                        <a:rPr lang="en-US" dirty="0">
                          <a:latin typeface="Pyidaungsu" panose="020B0502040204020203" pitchFamily="34" charset="0"/>
                          <a:cs typeface="Pyidaungsu" panose="020B0502040204020203" pitchFamily="34" charset="0"/>
                        </a:rPr>
                        <a:t>45.3</a:t>
                      </a:r>
                    </a:p>
                  </a:txBody>
                  <a:tcPr>
                    <a:solidFill>
                      <a:schemeClr val="accent2">
                        <a:lumMod val="40000"/>
                        <a:lumOff val="60000"/>
                      </a:schemeClr>
                    </a:solidFill>
                  </a:tcPr>
                </a:tc>
                <a:tc>
                  <a:txBody>
                    <a:bodyPr/>
                    <a:lstStyle/>
                    <a:p>
                      <a:r>
                        <a:rPr lang="en-US" dirty="0">
                          <a:latin typeface="Pyidaungsu" panose="020B0502040204020203" pitchFamily="34" charset="0"/>
                          <a:cs typeface="Pyidaungsu" panose="020B0502040204020203" pitchFamily="34" charset="0"/>
                        </a:rPr>
                        <a:t>889.0</a:t>
                      </a:r>
                    </a:p>
                  </a:txBody>
                  <a:tcPr>
                    <a:solidFill>
                      <a:schemeClr val="accent2">
                        <a:lumMod val="40000"/>
                        <a:lumOff val="60000"/>
                      </a:schemeClr>
                    </a:solidFill>
                  </a:tcPr>
                </a:tc>
                <a:extLst>
                  <a:ext uri="{0D108BD9-81ED-4DB2-BD59-A6C34878D82A}">
                    <a16:rowId xmlns:a16="http://schemas.microsoft.com/office/drawing/2014/main" val="3032615796"/>
                  </a:ext>
                </a:extLst>
              </a:tr>
            </a:tbl>
          </a:graphicData>
        </a:graphic>
      </p:graphicFrame>
      <p:pic>
        <p:nvPicPr>
          <p:cNvPr id="1026" name="Picture 2" descr="Black Compass PNG Transparent Images Free Download | Vector Files | Pngtree">
            <a:extLst>
              <a:ext uri="{FF2B5EF4-FFF2-40B4-BE49-F238E27FC236}">
                <a16:creationId xmlns:a16="http://schemas.microsoft.com/office/drawing/2014/main" id="{B5C3F969-0E14-F48C-7350-646570050D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907" y="562297"/>
            <a:ext cx="107632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09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250"/>
                                  </p:stCondLst>
                                  <p:childTnLst>
                                    <p:set>
                                      <p:cBhvr>
                                        <p:cTn id="11" dur="1" fill="hold">
                                          <p:stCondLst>
                                            <p:cond delay="0"/>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1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249"/>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p:bldP spid="17" grpId="1"/>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5D477-9B53-6214-0B23-39FAA6B9CBA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61E72D0-537F-D509-3064-8F39C502121D}"/>
              </a:ext>
            </a:extLst>
          </p:cNvPr>
          <p:cNvPicPr>
            <a:picLocks noChangeAspect="1"/>
          </p:cNvPicPr>
          <p:nvPr/>
        </p:nvPicPr>
        <p:blipFill>
          <a:blip r:embed="rId2">
            <a:extLst>
              <a:ext uri="{28A0092B-C50C-407E-A947-70E740481C1C}">
                <a14:useLocalDpi xmlns:a14="http://schemas.microsoft.com/office/drawing/2010/main" val="0"/>
              </a:ext>
            </a:extLst>
          </a:blip>
          <a:srcRect l="22571" t="-86" r="10376"/>
          <a:stretch/>
        </p:blipFill>
        <p:spPr>
          <a:xfrm>
            <a:off x="51434" y="613444"/>
            <a:ext cx="8984858" cy="6225394"/>
          </a:xfrm>
          <a:prstGeom prst="rect">
            <a:avLst/>
          </a:prstGeom>
        </p:spPr>
      </p:pic>
      <p:sp>
        <p:nvSpPr>
          <p:cNvPr id="9" name="Rectangle 3">
            <a:extLst>
              <a:ext uri="{FF2B5EF4-FFF2-40B4-BE49-F238E27FC236}">
                <a16:creationId xmlns:a16="http://schemas.microsoft.com/office/drawing/2014/main" id="{6D1D7646-950F-FD34-B562-6A5FB6EE42F0}"/>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Sample TDSS Simulation </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4FA0C70-BAFB-426A-1D91-6497479E840D}"/>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45C00579-11B1-8BEA-AB29-6879646E72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78B80056-C2D8-0C25-02EE-575E4FEB70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A6BC6A07-D96B-BFF4-1D02-DF5F598B1169}"/>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45</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683ACF7F-7E9A-E789-EDEF-D91A5F6A0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48937" y="3300393"/>
            <a:ext cx="679062" cy="5092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F978B4B-89D5-27E3-0F80-5B6089E8CA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065462" y="2356024"/>
            <a:ext cx="722768" cy="542075"/>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CD59AE45-1CDE-F029-0D25-CB17F7C1DD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1511" y="3435587"/>
            <a:ext cx="213875" cy="213875"/>
          </a:xfrm>
          <a:prstGeom prst="rect">
            <a:avLst/>
          </a:prstGeom>
        </p:spPr>
      </p:pic>
      <p:pic>
        <p:nvPicPr>
          <p:cNvPr id="3" name="Graphic 2">
            <a:extLst>
              <a:ext uri="{FF2B5EF4-FFF2-40B4-BE49-F238E27FC236}">
                <a16:creationId xmlns:a16="http://schemas.microsoft.com/office/drawing/2014/main" id="{7A15B6C6-95E0-BD94-BD58-2A85FC68D8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8318" y="3328649"/>
            <a:ext cx="213876" cy="213876"/>
          </a:xfrm>
          <a:prstGeom prst="rect">
            <a:avLst/>
          </a:prstGeom>
        </p:spPr>
      </p:pic>
      <p:pic>
        <p:nvPicPr>
          <p:cNvPr id="7" name="Graphic 6">
            <a:extLst>
              <a:ext uri="{FF2B5EF4-FFF2-40B4-BE49-F238E27FC236}">
                <a16:creationId xmlns:a16="http://schemas.microsoft.com/office/drawing/2014/main" id="{C9D6D924-4E93-7142-B1CF-426A23D655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1380" y="2960101"/>
            <a:ext cx="213876" cy="213876"/>
          </a:xfrm>
          <a:prstGeom prst="rect">
            <a:avLst/>
          </a:prstGeom>
        </p:spPr>
      </p:pic>
      <p:pic>
        <p:nvPicPr>
          <p:cNvPr id="14" name="Graphic 13">
            <a:extLst>
              <a:ext uri="{FF2B5EF4-FFF2-40B4-BE49-F238E27FC236}">
                <a16:creationId xmlns:a16="http://schemas.microsoft.com/office/drawing/2014/main" id="{4181841D-C812-0139-4D54-4CF58B475C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28395" y="2974840"/>
            <a:ext cx="287210" cy="287210"/>
          </a:xfrm>
          <a:prstGeom prst="rect">
            <a:avLst/>
          </a:prstGeom>
        </p:spPr>
      </p:pic>
      <p:cxnSp>
        <p:nvCxnSpPr>
          <p:cNvPr id="16" name="Straight Connector 15">
            <a:extLst>
              <a:ext uri="{FF2B5EF4-FFF2-40B4-BE49-F238E27FC236}">
                <a16:creationId xmlns:a16="http://schemas.microsoft.com/office/drawing/2014/main" id="{75FDF6C6-5AC1-FC39-A3FB-A87A0075CAE1}"/>
              </a:ext>
            </a:extLst>
          </p:cNvPr>
          <p:cNvCxnSpPr>
            <a:cxnSpLocks/>
          </p:cNvCxnSpPr>
          <p:nvPr/>
        </p:nvCxnSpPr>
        <p:spPr>
          <a:xfrm flipH="1">
            <a:off x="949234" y="3649462"/>
            <a:ext cx="1602377" cy="9522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88B58C-8862-155A-CA23-AF374BFD20CD}"/>
              </a:ext>
            </a:extLst>
          </p:cNvPr>
          <p:cNvCxnSpPr/>
          <p:nvPr/>
        </p:nvCxnSpPr>
        <p:spPr>
          <a:xfrm flipV="1">
            <a:off x="2542902" y="3309102"/>
            <a:ext cx="0" cy="34906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FC3D90-5E51-7C01-ED50-DC63E23F7457}"/>
              </a:ext>
            </a:extLst>
          </p:cNvPr>
          <p:cNvCxnSpPr>
            <a:cxnSpLocks/>
          </p:cNvCxnSpPr>
          <p:nvPr/>
        </p:nvCxnSpPr>
        <p:spPr>
          <a:xfrm flipH="1">
            <a:off x="2534193" y="3317811"/>
            <a:ext cx="5138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06A3BB-E16E-41A8-0961-49C2494CB6BE}"/>
              </a:ext>
            </a:extLst>
          </p:cNvPr>
          <p:cNvCxnSpPr>
            <a:cxnSpLocks/>
          </p:cNvCxnSpPr>
          <p:nvPr/>
        </p:nvCxnSpPr>
        <p:spPr>
          <a:xfrm flipH="1" flipV="1">
            <a:off x="3030581" y="3300393"/>
            <a:ext cx="139338" cy="24213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9FE13BA-544D-B18A-2E80-F10897D83CD6}"/>
              </a:ext>
            </a:extLst>
          </p:cNvPr>
          <p:cNvCxnSpPr>
            <a:cxnSpLocks/>
          </p:cNvCxnSpPr>
          <p:nvPr/>
        </p:nvCxnSpPr>
        <p:spPr>
          <a:xfrm flipH="1">
            <a:off x="3169919" y="3420291"/>
            <a:ext cx="496596" cy="104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AF520A9-0CBD-8C91-7D81-F3F2B9A1A034}"/>
              </a:ext>
            </a:extLst>
          </p:cNvPr>
          <p:cNvCxnSpPr/>
          <p:nvPr/>
        </p:nvCxnSpPr>
        <p:spPr>
          <a:xfrm flipV="1">
            <a:off x="3649098" y="3087515"/>
            <a:ext cx="0" cy="34906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847255-1857-8E68-1C2C-92E413FCAE1D}"/>
              </a:ext>
            </a:extLst>
          </p:cNvPr>
          <p:cNvCxnSpPr>
            <a:cxnSpLocks/>
          </p:cNvCxnSpPr>
          <p:nvPr/>
        </p:nvCxnSpPr>
        <p:spPr>
          <a:xfrm flipH="1">
            <a:off x="3640389" y="3096224"/>
            <a:ext cx="5138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E477BB-901D-19C2-26CB-5D49EF9AF566}"/>
              </a:ext>
            </a:extLst>
          </p:cNvPr>
          <p:cNvCxnSpPr>
            <a:cxnSpLocks/>
          </p:cNvCxnSpPr>
          <p:nvPr/>
        </p:nvCxnSpPr>
        <p:spPr>
          <a:xfrm flipH="1">
            <a:off x="4124022" y="2898099"/>
            <a:ext cx="334546" cy="20247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6D9E7E-5D77-0B74-7243-73C332573BF8}"/>
              </a:ext>
            </a:extLst>
          </p:cNvPr>
          <p:cNvCxnSpPr>
            <a:cxnSpLocks/>
          </p:cNvCxnSpPr>
          <p:nvPr/>
        </p:nvCxnSpPr>
        <p:spPr>
          <a:xfrm flipH="1">
            <a:off x="4428395" y="2906808"/>
            <a:ext cx="5138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24AF1F-845B-9372-045D-D4324C3FDDA0}"/>
              </a:ext>
            </a:extLst>
          </p:cNvPr>
          <p:cNvCxnSpPr>
            <a:cxnSpLocks/>
          </p:cNvCxnSpPr>
          <p:nvPr/>
        </p:nvCxnSpPr>
        <p:spPr>
          <a:xfrm flipH="1">
            <a:off x="4948872" y="2805028"/>
            <a:ext cx="248298" cy="104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10" name="Picture 2" descr="Black Compass PNG Transparent Images Free Download | Vector Files | Pngtree">
            <a:extLst>
              <a:ext uri="{FF2B5EF4-FFF2-40B4-BE49-F238E27FC236}">
                <a16:creationId xmlns:a16="http://schemas.microsoft.com/office/drawing/2014/main" id="{69CCD29D-9F68-BD77-E37F-967D8ADE46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907" y="562297"/>
            <a:ext cx="1076325" cy="107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07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75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A721-2462-12D8-779A-BC82F676AFF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CD5D6B1-57B0-A2ED-1F19-F453AD556B5F}"/>
              </a:ext>
            </a:extLst>
          </p:cNvPr>
          <p:cNvPicPr>
            <a:picLocks noChangeAspect="1"/>
          </p:cNvPicPr>
          <p:nvPr/>
        </p:nvPicPr>
        <p:blipFill>
          <a:blip r:embed="rId2">
            <a:extLst>
              <a:ext uri="{28A0092B-C50C-407E-A947-70E740481C1C}">
                <a14:useLocalDpi xmlns:a14="http://schemas.microsoft.com/office/drawing/2010/main" val="0"/>
              </a:ext>
            </a:extLst>
          </a:blip>
          <a:srcRect l="22571" t="-86" r="10376"/>
          <a:stretch/>
        </p:blipFill>
        <p:spPr>
          <a:xfrm>
            <a:off x="51434" y="613444"/>
            <a:ext cx="8984858" cy="6225394"/>
          </a:xfrm>
          <a:prstGeom prst="rect">
            <a:avLst/>
          </a:prstGeom>
        </p:spPr>
      </p:pic>
      <p:pic>
        <p:nvPicPr>
          <p:cNvPr id="2" name="Picture 2" descr="Black Compass PNG Transparent Images Free Download | Vector Files | Pngtree">
            <a:extLst>
              <a:ext uri="{FF2B5EF4-FFF2-40B4-BE49-F238E27FC236}">
                <a16:creationId xmlns:a16="http://schemas.microsoft.com/office/drawing/2014/main" id="{0F2D8D10-F837-58CD-BDA5-BADCA72C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07" y="562297"/>
            <a:ext cx="1076325" cy="107632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BB4B048F-C7FE-BBBB-B1D1-0B2A9A75F212}"/>
              </a:ext>
            </a:extLst>
          </p:cNvPr>
          <p:cNvSpPr txBox="1"/>
          <p:nvPr/>
        </p:nvSpPr>
        <p:spPr>
          <a:xfrm>
            <a:off x="2199964" y="1785197"/>
            <a:ext cx="3476786" cy="1477328"/>
          </a:xfrm>
          <a:prstGeom prst="rect">
            <a:avLst/>
          </a:prstGeom>
          <a:noFill/>
        </p:spPr>
        <p:txBody>
          <a:bodyPr wrap="square" rtlCol="0">
            <a:spAutoFit/>
          </a:bodyPr>
          <a:lstStyle/>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ခလရ(၁) ၊ စက(၁)</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၈၁ မမ စိန်ပြောင်း ၁ လက်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 အရေအတွက် ၆၀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ကျည်ပေါက်ကွဲအန္တရာယ် ဧရိယာ ၃၅ မီတာ </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၁ မိနစ်ပစ်နှုန်း ၂၀ တောင့်</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sp>
        <p:nvSpPr>
          <p:cNvPr id="9" name="Rectangle 3">
            <a:extLst>
              <a:ext uri="{FF2B5EF4-FFF2-40B4-BE49-F238E27FC236}">
                <a16:creationId xmlns:a16="http://schemas.microsoft.com/office/drawing/2014/main" id="{F8BD1606-FA4D-0D8B-4349-0A540525B5C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Sample TDSS Simulation </a:t>
            </a:r>
            <a:endParaRPr lang="en-US" sz="54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FC43562-FBE3-FBF9-051D-D5ACAD70F02E}"/>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3E0D9AA3-C9E0-C19E-1931-79BCF1AA98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4386E948-4876-D361-967B-F6BFDF272F9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110C90F2-D610-917C-9155-EC0ACE29E0F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46</a:t>
            </a:fld>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70A6E1F-DDFC-A2DD-51EE-107F62C747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2333896" y="5186365"/>
            <a:ext cx="766895" cy="57517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6957A95F-A3AF-E74D-84D9-0BDE7A9338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09897" y="3147132"/>
            <a:ext cx="697628" cy="5232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0D19DA94-B9B9-FA5C-9813-01976A2096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811383" y="1314839"/>
            <a:ext cx="679062" cy="5092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83F1C7E-FEAE-B8C8-2F6E-7BD7A60EBF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753841" y="3266084"/>
            <a:ext cx="702271" cy="5267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E6E999CB-28C1-228C-2639-B2B935DE52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5065462" y="2242813"/>
            <a:ext cx="722768" cy="54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9D4DD0A-5AFC-48E0-7DAF-2374A75718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321805" y="758246"/>
            <a:ext cx="1180328" cy="8852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1D923A1-6907-DCBE-C645-9FBA611903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103685" y="1061784"/>
            <a:ext cx="1546639" cy="11599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09362133-D1F6-40F6-17A0-3E9953B1E4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4951073" y="2060129"/>
            <a:ext cx="1555663" cy="11667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0912BF8-790C-5D00-B761-1A1F3AFEA4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5895" y="3073365"/>
            <a:ext cx="1384861" cy="1038644"/>
          </a:xfrm>
          <a:prstGeom prst="rect">
            <a:avLst/>
          </a:prstGeom>
        </p:spPr>
      </p:pic>
      <p:pic>
        <p:nvPicPr>
          <p:cNvPr id="4" name="Picture 3">
            <a:extLst>
              <a:ext uri="{FF2B5EF4-FFF2-40B4-BE49-F238E27FC236}">
                <a16:creationId xmlns:a16="http://schemas.microsoft.com/office/drawing/2014/main" id="{749F22C2-47C1-FB73-29E2-19B61293E1C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53619" y="4731454"/>
            <a:ext cx="1768735" cy="1326549"/>
          </a:xfrm>
          <a:prstGeom prst="rect">
            <a:avLst/>
          </a:prstGeom>
        </p:spPr>
      </p:pic>
      <p:pic>
        <p:nvPicPr>
          <p:cNvPr id="6" name="Picture 5">
            <a:extLst>
              <a:ext uri="{FF2B5EF4-FFF2-40B4-BE49-F238E27FC236}">
                <a16:creationId xmlns:a16="http://schemas.microsoft.com/office/drawing/2014/main" id="{1E6E4B73-D121-7C42-4EBE-D212B157AB4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5296872" y="3192638"/>
            <a:ext cx="1445778" cy="1084332"/>
          </a:xfrm>
          <a:prstGeom prst="rect">
            <a:avLst/>
          </a:prstGeom>
        </p:spPr>
      </p:pic>
      <p:cxnSp>
        <p:nvCxnSpPr>
          <p:cNvPr id="7" name="Straight Connector 6">
            <a:extLst>
              <a:ext uri="{FF2B5EF4-FFF2-40B4-BE49-F238E27FC236}">
                <a16:creationId xmlns:a16="http://schemas.microsoft.com/office/drawing/2014/main" id="{127163CA-FB67-1B0F-A255-5751D68DE64F}"/>
              </a:ext>
            </a:extLst>
          </p:cNvPr>
          <p:cNvCxnSpPr>
            <a:cxnSpLocks/>
            <a:stCxn id="22" idx="1"/>
          </p:cNvCxnSpPr>
          <p:nvPr/>
        </p:nvCxnSpPr>
        <p:spPr>
          <a:xfrm flipH="1" flipV="1">
            <a:off x="1352444" y="1253232"/>
            <a:ext cx="458939" cy="316255"/>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354871-5FC8-8552-46BB-8A81C524FB5A}"/>
              </a:ext>
            </a:extLst>
          </p:cNvPr>
          <p:cNvCxnSpPr>
            <a:cxnSpLocks/>
          </p:cNvCxnSpPr>
          <p:nvPr/>
        </p:nvCxnSpPr>
        <p:spPr>
          <a:xfrm flipH="1">
            <a:off x="1368966" y="3038217"/>
            <a:ext cx="294371" cy="26161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5245F8C-2DF7-DCD2-4CB9-6DC450958E54}"/>
              </a:ext>
            </a:extLst>
          </p:cNvPr>
          <p:cNvSpPr txBox="1"/>
          <p:nvPr/>
        </p:nvSpPr>
        <p:spPr>
          <a:xfrm>
            <a:off x="1811383" y="2776607"/>
            <a:ext cx="1820092" cy="523220"/>
          </a:xfrm>
          <a:prstGeom prst="rect">
            <a:avLst/>
          </a:prstGeom>
          <a:noFill/>
        </p:spPr>
        <p:txBody>
          <a:bodyPr wrap="square" rtlCol="0">
            <a:spAutoFit/>
          </a:bodyPr>
          <a:lstStyle/>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ခလရ(၁) ၊ စက(၂)</a:t>
            </a:r>
          </a:p>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၅+ ၅၀ = ၅၅ ဦး</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27" name="Straight Connector 26">
            <a:extLst>
              <a:ext uri="{FF2B5EF4-FFF2-40B4-BE49-F238E27FC236}">
                <a16:creationId xmlns:a16="http://schemas.microsoft.com/office/drawing/2014/main" id="{A2E976DA-FC0B-5163-2D98-B2D98313074E}"/>
              </a:ext>
            </a:extLst>
          </p:cNvPr>
          <p:cNvCxnSpPr>
            <a:cxnSpLocks/>
          </p:cNvCxnSpPr>
          <p:nvPr/>
        </p:nvCxnSpPr>
        <p:spPr>
          <a:xfrm>
            <a:off x="2333897" y="4972594"/>
            <a:ext cx="195020" cy="28208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96500B1-4300-45E2-4DCD-1354523B71CD}"/>
              </a:ext>
            </a:extLst>
          </p:cNvPr>
          <p:cNvSpPr txBox="1"/>
          <p:nvPr/>
        </p:nvSpPr>
        <p:spPr>
          <a:xfrm>
            <a:off x="1618871" y="4208234"/>
            <a:ext cx="1820092" cy="523220"/>
          </a:xfrm>
          <a:prstGeom prst="rect">
            <a:avLst/>
          </a:prstGeom>
          <a:noFill/>
        </p:spPr>
        <p:txBody>
          <a:bodyPr wrap="square" rtlCol="0">
            <a:spAutoFit/>
          </a:bodyPr>
          <a:lstStyle/>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ခလရ(၁) ၊ ခွဲ(၁)</a:t>
            </a:r>
          </a:p>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၂+ ၃၅ = ၃၇ ဦး</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32" name="Straight Connector 31">
            <a:extLst>
              <a:ext uri="{FF2B5EF4-FFF2-40B4-BE49-F238E27FC236}">
                <a16:creationId xmlns:a16="http://schemas.microsoft.com/office/drawing/2014/main" id="{C140E2C0-C7DE-46B8-6CF1-4DF40C987B92}"/>
              </a:ext>
            </a:extLst>
          </p:cNvPr>
          <p:cNvCxnSpPr>
            <a:cxnSpLocks/>
          </p:cNvCxnSpPr>
          <p:nvPr/>
        </p:nvCxnSpPr>
        <p:spPr>
          <a:xfrm flipH="1">
            <a:off x="3041471" y="992777"/>
            <a:ext cx="418195" cy="178287"/>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8064281-6BDF-8FC2-BB5F-B4D1E50CB5CC}"/>
              </a:ext>
            </a:extLst>
          </p:cNvPr>
          <p:cNvSpPr txBox="1"/>
          <p:nvPr/>
        </p:nvSpPr>
        <p:spPr>
          <a:xfrm>
            <a:off x="3507488" y="730012"/>
            <a:ext cx="3476786" cy="1477328"/>
          </a:xfrm>
          <a:prstGeom prst="rect">
            <a:avLst/>
          </a:prstGeom>
          <a:noFill/>
        </p:spPr>
        <p:txBody>
          <a:bodyPr wrap="square" rtlCol="0">
            <a:spAutoFit/>
          </a:bodyPr>
          <a:lstStyle/>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အမတ(၃၀၄) ၊ ၁၂၀ မမ တပ်စု</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၁၂၀ မမ စိန်ပြောင်း ၁ လက်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 အရေအတွက် ၅၀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ကျည်ပေါက်ကွဲအန္တရာယ် ဧရိယာ ၁၀၀ မီတာ </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၁ မိနစ်ပစ်နှုန်း ၁၀ တောင့်</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40" name="Straight Connector 39">
            <a:extLst>
              <a:ext uri="{FF2B5EF4-FFF2-40B4-BE49-F238E27FC236}">
                <a16:creationId xmlns:a16="http://schemas.microsoft.com/office/drawing/2014/main" id="{44A59435-E55A-8847-B657-E9053E27FDCA}"/>
              </a:ext>
            </a:extLst>
          </p:cNvPr>
          <p:cNvCxnSpPr>
            <a:cxnSpLocks/>
          </p:cNvCxnSpPr>
          <p:nvPr/>
        </p:nvCxnSpPr>
        <p:spPr>
          <a:xfrm>
            <a:off x="1811383" y="2020389"/>
            <a:ext cx="388581" cy="190336"/>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A6BB48-71AA-8353-9D23-8FE6CC78BD23}"/>
              </a:ext>
            </a:extLst>
          </p:cNvPr>
          <p:cNvCxnSpPr>
            <a:cxnSpLocks/>
            <a:stCxn id="31" idx="3"/>
          </p:cNvCxnSpPr>
          <p:nvPr/>
        </p:nvCxnSpPr>
        <p:spPr>
          <a:xfrm flipH="1">
            <a:off x="2388411" y="4469844"/>
            <a:ext cx="1050552" cy="931962"/>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53080D-6874-9202-4F57-3353B51529B2}"/>
              </a:ext>
            </a:extLst>
          </p:cNvPr>
          <p:cNvCxnSpPr>
            <a:cxnSpLocks/>
          </p:cNvCxnSpPr>
          <p:nvPr/>
        </p:nvCxnSpPr>
        <p:spPr>
          <a:xfrm flipH="1" flipV="1">
            <a:off x="1004922" y="3899050"/>
            <a:ext cx="2371556" cy="38918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71F559A-5AA7-5B14-CE96-6677635C1215}"/>
              </a:ext>
            </a:extLst>
          </p:cNvPr>
          <p:cNvSpPr txBox="1"/>
          <p:nvPr/>
        </p:nvSpPr>
        <p:spPr>
          <a:xfrm>
            <a:off x="3593265" y="3972149"/>
            <a:ext cx="3476786" cy="1477328"/>
          </a:xfrm>
          <a:prstGeom prst="rect">
            <a:avLst/>
          </a:prstGeom>
          <a:noFill/>
        </p:spPr>
        <p:txBody>
          <a:bodyPr wrap="square" rtlCol="0">
            <a:spAutoFit/>
          </a:bodyPr>
          <a:lstStyle/>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ခလရ(၁) ၊ စက(၂) နှင့် တပ်ခွဲ(၁)</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၆၀ မမ စိန်ပြောင်း ၂ လက်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 အရေအတွက် ၁၂၀</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ကျည်ပေါက်ကွဲအန္တရာယ် ဧရိယာ ၁၅ မီတာ </a:t>
            </a:r>
          </a:p>
          <a:p>
            <a:pPr>
              <a:spcAft>
                <a:spcPts val="600"/>
              </a:spcAft>
            </a:pPr>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၁ မိနစ်ပစ်နှုန်း ၁၈ တောင့်</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54" name="Straight Connector 53">
            <a:extLst>
              <a:ext uri="{FF2B5EF4-FFF2-40B4-BE49-F238E27FC236}">
                <a16:creationId xmlns:a16="http://schemas.microsoft.com/office/drawing/2014/main" id="{A71ECA81-7D09-A771-1C6E-9AB6DABEA6F6}"/>
              </a:ext>
            </a:extLst>
          </p:cNvPr>
          <p:cNvCxnSpPr>
            <a:cxnSpLocks/>
          </p:cNvCxnSpPr>
          <p:nvPr/>
        </p:nvCxnSpPr>
        <p:spPr>
          <a:xfrm flipH="1">
            <a:off x="5610498" y="2173659"/>
            <a:ext cx="722811" cy="295651"/>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CA8A4E9-C939-F837-F626-631CB2FAC453}"/>
              </a:ext>
            </a:extLst>
          </p:cNvPr>
          <p:cNvSpPr txBox="1"/>
          <p:nvPr/>
        </p:nvSpPr>
        <p:spPr>
          <a:xfrm>
            <a:off x="6328820" y="1905659"/>
            <a:ext cx="1820092" cy="523220"/>
          </a:xfrm>
          <a:prstGeom prst="rect">
            <a:avLst/>
          </a:prstGeom>
          <a:noFill/>
        </p:spPr>
        <p:txBody>
          <a:bodyPr wrap="square" rtlCol="0">
            <a:spAutoFit/>
          </a:bodyPr>
          <a:lstStyle/>
          <a:p>
            <a:r>
              <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TNLA + PDF</a:t>
            </a:r>
            <a:endPar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a:p>
            <a:r>
              <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90 </a:t>
            </a:r>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ဦး</a:t>
            </a:r>
            <a:endPar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57" name="Straight Connector 56">
            <a:extLst>
              <a:ext uri="{FF2B5EF4-FFF2-40B4-BE49-F238E27FC236}">
                <a16:creationId xmlns:a16="http://schemas.microsoft.com/office/drawing/2014/main" id="{339DA8F1-1448-676A-58A8-4AF3F4E83BE0}"/>
              </a:ext>
            </a:extLst>
          </p:cNvPr>
          <p:cNvCxnSpPr>
            <a:cxnSpLocks/>
          </p:cNvCxnSpPr>
          <p:nvPr/>
        </p:nvCxnSpPr>
        <p:spPr>
          <a:xfrm flipH="1">
            <a:off x="6142823" y="3228304"/>
            <a:ext cx="1009530" cy="374838"/>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F2CF9E6-ECBE-E339-23A3-261D408080FE}"/>
              </a:ext>
            </a:extLst>
          </p:cNvPr>
          <p:cNvSpPr txBox="1"/>
          <p:nvPr/>
        </p:nvSpPr>
        <p:spPr>
          <a:xfrm>
            <a:off x="7119967" y="3186651"/>
            <a:ext cx="1820092" cy="523220"/>
          </a:xfrm>
          <a:prstGeom prst="rect">
            <a:avLst/>
          </a:prstGeom>
          <a:noFill/>
        </p:spPr>
        <p:txBody>
          <a:bodyPr wrap="square" rtlCol="0">
            <a:spAutoFit/>
          </a:bodyPr>
          <a:lstStyle/>
          <a:p>
            <a:r>
              <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TNLA + PDF</a:t>
            </a:r>
            <a:endPar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a:p>
            <a:r>
              <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80 </a:t>
            </a:r>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ဦး</a:t>
            </a:r>
            <a:endPar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59" name="Straight Connector 58">
            <a:extLst>
              <a:ext uri="{FF2B5EF4-FFF2-40B4-BE49-F238E27FC236}">
                <a16:creationId xmlns:a16="http://schemas.microsoft.com/office/drawing/2014/main" id="{CA19FDAB-2321-C26B-FF6B-52362629C32B}"/>
              </a:ext>
            </a:extLst>
          </p:cNvPr>
          <p:cNvCxnSpPr>
            <a:cxnSpLocks/>
          </p:cNvCxnSpPr>
          <p:nvPr/>
        </p:nvCxnSpPr>
        <p:spPr>
          <a:xfrm flipH="1">
            <a:off x="5772176" y="2838934"/>
            <a:ext cx="1251928" cy="0"/>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2C07D89-542F-4A37-9302-38BBFCE5121B}"/>
              </a:ext>
            </a:extLst>
          </p:cNvPr>
          <p:cNvCxnSpPr>
            <a:cxnSpLocks/>
          </p:cNvCxnSpPr>
          <p:nvPr/>
        </p:nvCxnSpPr>
        <p:spPr>
          <a:xfrm flipH="1">
            <a:off x="6374452" y="2942152"/>
            <a:ext cx="686845" cy="825533"/>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8435A15F-04C8-A1D4-33DA-71613D641293}"/>
              </a:ext>
            </a:extLst>
          </p:cNvPr>
          <p:cNvSpPr txBox="1"/>
          <p:nvPr/>
        </p:nvSpPr>
        <p:spPr>
          <a:xfrm>
            <a:off x="7067812" y="2510255"/>
            <a:ext cx="2040325" cy="954107"/>
          </a:xfrm>
          <a:prstGeom prst="rect">
            <a:avLst/>
          </a:prstGeom>
          <a:noFill/>
        </p:spPr>
        <p:txBody>
          <a:bodyPr wrap="square" rtlCol="0">
            <a:spAutoFit/>
          </a:bodyPr>
          <a:lstStyle/>
          <a:p>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ရန်သူ့စိန်ပြောင်း </a:t>
            </a:r>
          </a:p>
          <a:p>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၈၁ မမ ၁ လက်</a:t>
            </a:r>
            <a:r>
              <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 </a:t>
            </a:r>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ကျည် ၆၀ နှင့် </a:t>
            </a:r>
          </a:p>
          <a:p>
            <a:r>
              <a:rPr lang="my-MM"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၆၀ မမ ၁လက် ကျည် ၆၀</a:t>
            </a:r>
            <a:endParaRPr lang="en-US" sz="1400" b="1" dirty="0">
              <a:solidFill>
                <a:srgbClr val="FF000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cxnSp>
        <p:nvCxnSpPr>
          <p:cNvPr id="1042" name="Straight Arrow Connector 1041">
            <a:extLst>
              <a:ext uri="{FF2B5EF4-FFF2-40B4-BE49-F238E27FC236}">
                <a16:creationId xmlns:a16="http://schemas.microsoft.com/office/drawing/2014/main" id="{69E67E51-DAC6-5E35-7AC0-FE772A0F3997}"/>
              </a:ext>
            </a:extLst>
          </p:cNvPr>
          <p:cNvCxnSpPr>
            <a:cxnSpLocks/>
          </p:cNvCxnSpPr>
          <p:nvPr/>
        </p:nvCxnSpPr>
        <p:spPr>
          <a:xfrm>
            <a:off x="2222047" y="1716600"/>
            <a:ext cx="2942135" cy="945651"/>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C24D5290-9E0C-876A-CBF1-8124FE373D2E}"/>
              </a:ext>
            </a:extLst>
          </p:cNvPr>
          <p:cNvCxnSpPr>
            <a:cxnSpLocks/>
          </p:cNvCxnSpPr>
          <p:nvPr/>
        </p:nvCxnSpPr>
        <p:spPr>
          <a:xfrm flipV="1">
            <a:off x="1352444" y="2776607"/>
            <a:ext cx="3767662" cy="742971"/>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E8628301-CB4A-3D3D-1F25-6713AF454F7E}"/>
              </a:ext>
            </a:extLst>
          </p:cNvPr>
          <p:cNvCxnSpPr>
            <a:cxnSpLocks/>
          </p:cNvCxnSpPr>
          <p:nvPr/>
        </p:nvCxnSpPr>
        <p:spPr>
          <a:xfrm flipV="1">
            <a:off x="2780206" y="2794363"/>
            <a:ext cx="2536378" cy="2807514"/>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8" name="Straight Arrow Connector 1047">
            <a:extLst>
              <a:ext uri="{FF2B5EF4-FFF2-40B4-BE49-F238E27FC236}">
                <a16:creationId xmlns:a16="http://schemas.microsoft.com/office/drawing/2014/main" id="{CE3A0B45-D6BC-8AB7-22CA-D24341A590EF}"/>
              </a:ext>
            </a:extLst>
          </p:cNvPr>
          <p:cNvCxnSpPr>
            <a:cxnSpLocks/>
            <a:endCxn id="1028" idx="1"/>
          </p:cNvCxnSpPr>
          <p:nvPr/>
        </p:nvCxnSpPr>
        <p:spPr>
          <a:xfrm>
            <a:off x="2159595" y="1821144"/>
            <a:ext cx="3594246" cy="1708291"/>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1" name="Straight Arrow Connector 1050">
            <a:extLst>
              <a:ext uri="{FF2B5EF4-FFF2-40B4-BE49-F238E27FC236}">
                <a16:creationId xmlns:a16="http://schemas.microsoft.com/office/drawing/2014/main" id="{3A8EDD63-E4C1-5937-2C35-973C38C5FFEA}"/>
              </a:ext>
            </a:extLst>
          </p:cNvPr>
          <p:cNvCxnSpPr>
            <a:cxnSpLocks/>
          </p:cNvCxnSpPr>
          <p:nvPr/>
        </p:nvCxnSpPr>
        <p:spPr>
          <a:xfrm>
            <a:off x="1256211" y="3665795"/>
            <a:ext cx="4504077" cy="60346"/>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4" name="Straight Arrow Connector 1053">
            <a:extLst>
              <a:ext uri="{FF2B5EF4-FFF2-40B4-BE49-F238E27FC236}">
                <a16:creationId xmlns:a16="http://schemas.microsoft.com/office/drawing/2014/main" id="{AA21A7ED-DCEF-5A73-794D-6FF420CAD6DA}"/>
              </a:ext>
            </a:extLst>
          </p:cNvPr>
          <p:cNvCxnSpPr>
            <a:cxnSpLocks/>
          </p:cNvCxnSpPr>
          <p:nvPr/>
        </p:nvCxnSpPr>
        <p:spPr>
          <a:xfrm flipV="1">
            <a:off x="2708366" y="3878541"/>
            <a:ext cx="3204322" cy="1878618"/>
          </a:xfrm>
          <a:prstGeom prst="straightConnector1">
            <a:avLst/>
          </a:prstGeom>
          <a:ln w="3810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6" name="TextBox 1055">
            <a:extLst>
              <a:ext uri="{FF2B5EF4-FFF2-40B4-BE49-F238E27FC236}">
                <a16:creationId xmlns:a16="http://schemas.microsoft.com/office/drawing/2014/main" id="{9251746A-051A-213D-94F0-8A25794002AD}"/>
              </a:ext>
            </a:extLst>
          </p:cNvPr>
          <p:cNvSpPr txBox="1"/>
          <p:nvPr/>
        </p:nvSpPr>
        <p:spPr>
          <a:xfrm>
            <a:off x="2940106" y="729782"/>
            <a:ext cx="2670392" cy="338554"/>
          </a:xfrm>
          <a:prstGeom prst="rect">
            <a:avLst/>
          </a:prstGeom>
          <a:noFill/>
        </p:spPr>
        <p:txBody>
          <a:bodyPr wrap="square" rtlCol="0">
            <a:spAutoFit/>
          </a:bodyPr>
          <a:lstStyle/>
          <a:p>
            <a:pPr algn="ctr"/>
            <a:r>
              <a:rPr lang="en-US" sz="16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Route Planning to attack</a:t>
            </a:r>
          </a:p>
        </p:txBody>
      </p:sp>
      <p:graphicFrame>
        <p:nvGraphicFramePr>
          <p:cNvPr id="1057" name="Table 1056">
            <a:extLst>
              <a:ext uri="{FF2B5EF4-FFF2-40B4-BE49-F238E27FC236}">
                <a16:creationId xmlns:a16="http://schemas.microsoft.com/office/drawing/2014/main" id="{1B0C583E-0F2B-A245-2145-8FC8DF80E6A5}"/>
              </a:ext>
            </a:extLst>
          </p:cNvPr>
          <p:cNvGraphicFramePr>
            <a:graphicFrameLocks noGrp="1"/>
          </p:cNvGraphicFramePr>
          <p:nvPr/>
        </p:nvGraphicFramePr>
        <p:xfrm>
          <a:off x="3198406" y="4468771"/>
          <a:ext cx="4823322" cy="2158584"/>
        </p:xfrm>
        <a:graphic>
          <a:graphicData uri="http://schemas.openxmlformats.org/drawingml/2006/table">
            <a:tbl>
              <a:tblPr firstRow="1" bandRow="1">
                <a:tableStyleId>{073A0DAA-6AF3-43AB-8588-CEC1D06C72B9}</a:tableStyleId>
              </a:tblPr>
              <a:tblGrid>
                <a:gridCol w="2584085">
                  <a:extLst>
                    <a:ext uri="{9D8B030D-6E8A-4147-A177-3AD203B41FA5}">
                      <a16:colId xmlns:a16="http://schemas.microsoft.com/office/drawing/2014/main" val="2748503214"/>
                    </a:ext>
                  </a:extLst>
                </a:gridCol>
                <a:gridCol w="2239237">
                  <a:extLst>
                    <a:ext uri="{9D8B030D-6E8A-4147-A177-3AD203B41FA5}">
                      <a16:colId xmlns:a16="http://schemas.microsoft.com/office/drawing/2014/main" val="2133692499"/>
                    </a:ext>
                  </a:extLst>
                </a:gridCol>
              </a:tblGrid>
              <a:tr h="539646">
                <a:tc gridSpan="2">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Battle Outcomes</a:t>
                      </a:r>
                    </a:p>
                  </a:txBody>
                  <a:tcPr/>
                </a:tc>
                <a:tc hMerge="1">
                  <a:txBody>
                    <a:bodyPr/>
                    <a:lstStyle/>
                    <a:p>
                      <a:endParaRPr lang="en-US" dirty="0"/>
                    </a:p>
                  </a:txBody>
                  <a:tcPr/>
                </a:tc>
                <a:extLst>
                  <a:ext uri="{0D108BD9-81ED-4DB2-BD59-A6C34878D82A}">
                    <a16:rowId xmlns:a16="http://schemas.microsoft.com/office/drawing/2014/main" val="2180929736"/>
                  </a:ext>
                </a:extLst>
              </a:tr>
              <a:tr h="539646">
                <a:tc>
                  <a:txBody>
                    <a:bodyPr/>
                    <a:lstStyle/>
                    <a:p>
                      <a:r>
                        <a:rPr lang="en-US" dirty="0">
                          <a:latin typeface="Times New Roman" panose="02020603050405020304" pitchFamily="18" charset="0"/>
                          <a:cs typeface="Times New Roman" panose="02020603050405020304" pitchFamily="18" charset="0"/>
                        </a:rPr>
                        <a:t>Results</a:t>
                      </a:r>
                    </a:p>
                  </a:txBody>
                  <a:tcPr/>
                </a:tc>
                <a:tc>
                  <a:txBody>
                    <a:bodyPr/>
                    <a:lstStyle/>
                    <a:p>
                      <a:r>
                        <a:rPr lang="en-US" dirty="0">
                          <a:latin typeface="Times New Roman" panose="02020603050405020304" pitchFamily="18" charset="0"/>
                          <a:cs typeface="Times New Roman" panose="02020603050405020304" pitchFamily="18" charset="0"/>
                        </a:rPr>
                        <a:t>Unit Victory!</a:t>
                      </a:r>
                    </a:p>
                  </a:txBody>
                  <a:tcPr/>
                </a:tc>
                <a:extLst>
                  <a:ext uri="{0D108BD9-81ED-4DB2-BD59-A6C34878D82A}">
                    <a16:rowId xmlns:a16="http://schemas.microsoft.com/office/drawing/2014/main" val="3364073183"/>
                  </a:ext>
                </a:extLst>
              </a:tr>
              <a:tr h="539646">
                <a:tc>
                  <a:txBody>
                    <a:bodyPr/>
                    <a:lstStyle/>
                    <a:p>
                      <a:r>
                        <a:rPr lang="en-US" dirty="0">
                          <a:latin typeface="Times New Roman" panose="02020603050405020304" pitchFamily="18" charset="0"/>
                          <a:cs typeface="Times New Roman" panose="02020603050405020304" pitchFamily="18" charset="0"/>
                        </a:rPr>
                        <a:t>Remaining</a:t>
                      </a:r>
                    </a:p>
                  </a:txBody>
                  <a:tcPr/>
                </a:tc>
                <a:tc>
                  <a:txBody>
                    <a:bodyPr/>
                    <a:lstStyle/>
                    <a:p>
                      <a:r>
                        <a:rPr lang="en-US" dirty="0">
                          <a:latin typeface="Times New Roman" panose="02020603050405020304" pitchFamily="18" charset="0"/>
                          <a:cs typeface="Times New Roman" panose="02020603050405020304" pitchFamily="18" charset="0"/>
                        </a:rPr>
                        <a:t>62</a:t>
                      </a:r>
                    </a:p>
                  </a:txBody>
                  <a:tcPr/>
                </a:tc>
                <a:extLst>
                  <a:ext uri="{0D108BD9-81ED-4DB2-BD59-A6C34878D82A}">
                    <a16:rowId xmlns:a16="http://schemas.microsoft.com/office/drawing/2014/main" val="2918933985"/>
                  </a:ext>
                </a:extLst>
              </a:tr>
              <a:tr h="539646">
                <a:tc>
                  <a:txBody>
                    <a:bodyPr/>
                    <a:lstStyle/>
                    <a:p>
                      <a:r>
                        <a:rPr lang="en-US" dirty="0">
                          <a:latin typeface="Times New Roman" panose="02020603050405020304" pitchFamily="18" charset="0"/>
                          <a:cs typeface="Times New Roman" panose="02020603050405020304" pitchFamily="18" charset="0"/>
                        </a:rPr>
                        <a:t>Estimated battle duration</a:t>
                      </a:r>
                    </a:p>
                  </a:txBody>
                  <a:tcPr/>
                </a:tc>
                <a:tc>
                  <a:txBody>
                    <a:bodyPr/>
                    <a:lstStyle/>
                    <a:p>
                      <a:r>
                        <a:rPr lang="en-US" dirty="0">
                          <a:latin typeface="Times New Roman" panose="02020603050405020304" pitchFamily="18" charset="0"/>
                          <a:cs typeface="Times New Roman" panose="02020603050405020304" pitchFamily="18" charset="0"/>
                        </a:rPr>
                        <a:t>7 hours, 0 m, 58 s</a:t>
                      </a:r>
                    </a:p>
                  </a:txBody>
                  <a:tcPr/>
                </a:tc>
                <a:extLst>
                  <a:ext uri="{0D108BD9-81ED-4DB2-BD59-A6C34878D82A}">
                    <a16:rowId xmlns:a16="http://schemas.microsoft.com/office/drawing/2014/main" val="1842414168"/>
                  </a:ext>
                </a:extLst>
              </a:tr>
            </a:tbl>
          </a:graphicData>
        </a:graphic>
      </p:graphicFrame>
      <p:graphicFrame>
        <p:nvGraphicFramePr>
          <p:cNvPr id="1058" name="Table 1057">
            <a:extLst>
              <a:ext uri="{FF2B5EF4-FFF2-40B4-BE49-F238E27FC236}">
                <a16:creationId xmlns:a16="http://schemas.microsoft.com/office/drawing/2014/main" id="{B1E9425E-024E-47B2-C521-ABFD3349DDA8}"/>
              </a:ext>
            </a:extLst>
          </p:cNvPr>
          <p:cNvGraphicFramePr>
            <a:graphicFrameLocks noGrp="1"/>
          </p:cNvGraphicFramePr>
          <p:nvPr/>
        </p:nvGraphicFramePr>
        <p:xfrm>
          <a:off x="3212475" y="4473403"/>
          <a:ext cx="4823322" cy="1079292"/>
        </p:xfrm>
        <a:graphic>
          <a:graphicData uri="http://schemas.openxmlformats.org/drawingml/2006/table">
            <a:tbl>
              <a:tblPr firstRow="1" bandRow="1">
                <a:tableStyleId>{073A0DAA-6AF3-43AB-8588-CEC1D06C72B9}</a:tableStyleId>
              </a:tblPr>
              <a:tblGrid>
                <a:gridCol w="4823322">
                  <a:extLst>
                    <a:ext uri="{9D8B030D-6E8A-4147-A177-3AD203B41FA5}">
                      <a16:colId xmlns:a16="http://schemas.microsoft.com/office/drawing/2014/main" val="2748503214"/>
                    </a:ext>
                  </a:extLst>
                </a:gridCol>
              </a:tblGrid>
              <a:tr h="539646">
                <a:tc>
                  <a: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Feedbacks</a:t>
                      </a:r>
                    </a:p>
                  </a:txBody>
                  <a:tcPr/>
                </a:tc>
                <a:extLst>
                  <a:ext uri="{0D108BD9-81ED-4DB2-BD59-A6C34878D82A}">
                    <a16:rowId xmlns:a16="http://schemas.microsoft.com/office/drawing/2014/main" val="2180929736"/>
                  </a:ext>
                </a:extLst>
              </a:tr>
              <a:tr h="539646">
                <a:tc>
                  <a:txBody>
                    <a:bodyPr/>
                    <a:lstStyle/>
                    <a:p>
                      <a:pPr algn="ctr"/>
                      <a:r>
                        <a:rPr lang="en-US" dirty="0">
                          <a:latin typeface="Times New Roman" panose="02020603050405020304" pitchFamily="18" charset="0"/>
                          <a:cs typeface="Times New Roman" panose="02020603050405020304" pitchFamily="18" charset="0"/>
                        </a:rPr>
                        <a:t>Attack TNLA + PDF (90)</a:t>
                      </a:r>
                    </a:p>
                  </a:txBody>
                  <a:tcPr/>
                </a:tc>
                <a:extLst>
                  <a:ext uri="{0D108BD9-81ED-4DB2-BD59-A6C34878D82A}">
                    <a16:rowId xmlns:a16="http://schemas.microsoft.com/office/drawing/2014/main" val="3364073183"/>
                  </a:ext>
                </a:extLst>
              </a:tr>
            </a:tbl>
          </a:graphicData>
        </a:graphic>
      </p:graphicFrame>
      <p:sp>
        <p:nvSpPr>
          <p:cNvPr id="17" name="TextBox 16">
            <a:extLst>
              <a:ext uri="{FF2B5EF4-FFF2-40B4-BE49-F238E27FC236}">
                <a16:creationId xmlns:a16="http://schemas.microsoft.com/office/drawing/2014/main" id="{84EDADA4-4F2F-9F6E-40C0-510D9F38DB4C}"/>
              </a:ext>
            </a:extLst>
          </p:cNvPr>
          <p:cNvSpPr txBox="1"/>
          <p:nvPr/>
        </p:nvSpPr>
        <p:spPr>
          <a:xfrm>
            <a:off x="809897" y="690895"/>
            <a:ext cx="1820092" cy="523220"/>
          </a:xfrm>
          <a:prstGeom prst="rect">
            <a:avLst/>
          </a:prstGeom>
          <a:noFill/>
        </p:spPr>
        <p:txBody>
          <a:bodyPr wrap="square" rtlCol="0">
            <a:spAutoFit/>
          </a:bodyPr>
          <a:lstStyle/>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ခလရ(၁) ၊ စက(၁)</a:t>
            </a:r>
          </a:p>
          <a:p>
            <a:r>
              <a:rPr lang="my-MM"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rPr>
              <a:t>၅+ ၆၀ = ၆၅ ဦး</a:t>
            </a:r>
            <a:endParaRPr lang="en-US" sz="1400" b="1" dirty="0">
              <a:solidFill>
                <a:srgbClr val="0065B0"/>
              </a:solidFill>
              <a:effectLst>
                <a:outerShdw blurRad="38100" dist="38100" dir="2700000" algn="tl">
                  <a:srgbClr val="000000">
                    <a:alpha val="43137"/>
                  </a:srgbClr>
                </a:outerShdw>
              </a:effectLst>
              <a:latin typeface="Pyidaungsu" panose="020B0502040204020203" pitchFamily="34" charset="0"/>
              <a:cs typeface="Pyidaungsu" panose="020B0502040204020203" pitchFamily="34" charset="0"/>
            </a:endParaRPr>
          </a:p>
        </p:txBody>
      </p:sp>
    </p:spTree>
    <p:extLst>
      <p:ext uri="{BB962C8B-B14F-4D97-AF65-F5344CB8AC3E}">
        <p14:creationId xmlns:p14="http://schemas.microsoft.com/office/powerpoint/2010/main" val="16728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7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7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7"/>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75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750"/>
                                        <p:tgtEl>
                                          <p:spTgt spid="10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75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2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32"/>
                                        </p:tgtEl>
                                        <p:attrNameLst>
                                          <p:attrName>style.visibility</p:attrName>
                                        </p:attrNameLst>
                                      </p:cBhvr>
                                      <p:to>
                                        <p:strVal val="visible"/>
                                      </p:to>
                                    </p:set>
                                    <p:animEffect transition="in" filter="fade">
                                      <p:cBhvr>
                                        <p:cTn id="70" dur="750"/>
                                        <p:tgtEl>
                                          <p:spTgt spid="103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down)">
                                      <p:cBhvr>
                                        <p:cTn id="75" dur="75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10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034"/>
                                        </p:tgtEl>
                                        <p:attrNameLst>
                                          <p:attrName>style.visibility</p:attrName>
                                        </p:attrNameLst>
                                      </p:cBhvr>
                                      <p:to>
                                        <p:strVal val="visible"/>
                                      </p:to>
                                    </p:set>
                                    <p:animEffect transition="in" filter="fade">
                                      <p:cBhvr>
                                        <p:cTn id="91" dur="750"/>
                                        <p:tgtEl>
                                          <p:spTgt spid="10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up)">
                                      <p:cBhvr>
                                        <p:cTn id="96" dur="75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1000"/>
                                        <p:tgtEl>
                                          <p:spTgt spid="45"/>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40"/>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4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750"/>
                                        <p:tgtEl>
                                          <p:spTgt spid="4"/>
                                        </p:tgtEl>
                                      </p:cBhvr>
                                    </p:animEffect>
                                  </p:childTnLst>
                                </p:cTn>
                              </p:par>
                              <p:par>
                                <p:cTn id="113" presetID="10" presetClass="entr" presetSubtype="0" fill="hold" nodeType="with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fade">
                                      <p:cBhvr>
                                        <p:cTn id="115" dur="750"/>
                                        <p:tgtEl>
                                          <p:spTgt spid="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wipe(left)">
                                      <p:cBhvr>
                                        <p:cTn id="120" dur="750"/>
                                        <p:tgtEl>
                                          <p:spTgt spid="50"/>
                                        </p:tgtEl>
                                      </p:cBhvr>
                                    </p:animEffect>
                                  </p:childTnLst>
                                </p:cTn>
                              </p:par>
                              <p:par>
                                <p:cTn id="121" presetID="22" presetClass="entr" presetSubtype="8" fill="hold" nodeType="with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wipe(left)">
                                      <p:cBhvr>
                                        <p:cTn id="123" dur="500"/>
                                        <p:tgtEl>
                                          <p:spTgt spid="4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53"/>
                                        </p:tgtEl>
                                        <p:attrNameLst>
                                          <p:attrName>style.visibility</p:attrName>
                                        </p:attrNameLst>
                                      </p:cBhvr>
                                      <p:to>
                                        <p:strVal val="visible"/>
                                      </p:to>
                                    </p:set>
                                    <p:animEffect transition="in" filter="fade">
                                      <p:cBhvr>
                                        <p:cTn id="128" dur="1000"/>
                                        <p:tgtEl>
                                          <p:spTgt spid="53"/>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50"/>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47"/>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fade">
                                      <p:cBhvr>
                                        <p:cTn id="141" dur="750"/>
                                        <p:tgtEl>
                                          <p:spTgt spid="2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wipe(down)">
                                      <p:cBhvr>
                                        <p:cTn id="146" dur="750"/>
                                        <p:tgtEl>
                                          <p:spTgt spid="54"/>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56"/>
                                        </p:tgtEl>
                                        <p:attrNameLst>
                                          <p:attrName>style.visibility</p:attrName>
                                        </p:attrNameLst>
                                      </p:cBhvr>
                                      <p:to>
                                        <p:strVal val="visible"/>
                                      </p:to>
                                    </p:set>
                                    <p:animEffect transition="in" filter="fade">
                                      <p:cBhvr>
                                        <p:cTn id="151" dur="1000"/>
                                        <p:tgtEl>
                                          <p:spTgt spid="56"/>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nodeType="clickEffect">
                                  <p:stCondLst>
                                    <p:cond delay="0"/>
                                  </p:stCondLst>
                                  <p:childTnLst>
                                    <p:set>
                                      <p:cBhvr>
                                        <p:cTn id="155" dur="1" fill="hold">
                                          <p:stCondLst>
                                            <p:cond delay="0"/>
                                          </p:stCondLst>
                                        </p:cTn>
                                        <p:tgtEl>
                                          <p:spTgt spid="54"/>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56"/>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028"/>
                                        </p:tgtEl>
                                        <p:attrNameLst>
                                          <p:attrName>style.visibility</p:attrName>
                                        </p:attrNameLst>
                                      </p:cBhvr>
                                      <p:to>
                                        <p:strVal val="visible"/>
                                      </p:to>
                                    </p:set>
                                    <p:animEffect transition="in" filter="fade">
                                      <p:cBhvr>
                                        <p:cTn id="162" dur="750"/>
                                        <p:tgtEl>
                                          <p:spTgt spid="102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75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58"/>
                                        </p:tgtEl>
                                        <p:attrNameLst>
                                          <p:attrName>style.visibility</p:attrName>
                                        </p:attrNameLst>
                                      </p:cBhvr>
                                      <p:to>
                                        <p:strVal val="visible"/>
                                      </p:to>
                                    </p:set>
                                    <p:animEffect transition="in" filter="fade">
                                      <p:cBhvr>
                                        <p:cTn id="172" dur="1000"/>
                                        <p:tgtEl>
                                          <p:spTgt spid="58"/>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xit" presetSubtype="0" fill="hold" nodeType="clickEffect">
                                  <p:stCondLst>
                                    <p:cond delay="0"/>
                                  </p:stCondLst>
                                  <p:childTnLst>
                                    <p:set>
                                      <p:cBhvr>
                                        <p:cTn id="176" dur="1" fill="hold">
                                          <p:stCondLst>
                                            <p:cond delay="0"/>
                                          </p:stCondLst>
                                        </p:cTn>
                                        <p:tgtEl>
                                          <p:spTgt spid="57"/>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58"/>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fade">
                                      <p:cBhvr>
                                        <p:cTn id="183" dur="750"/>
                                        <p:tgtEl>
                                          <p:spTgt spid="25"/>
                                        </p:tgtEl>
                                      </p:cBhvr>
                                    </p:animEffect>
                                  </p:childTnLst>
                                </p:cTn>
                              </p:par>
                              <p:par>
                                <p:cTn id="184" presetID="10" presetClass="entr" presetSubtype="0" fill="hold" nodeType="withEffect">
                                  <p:stCondLst>
                                    <p:cond delay="0"/>
                                  </p:stCondLst>
                                  <p:childTnLst>
                                    <p:set>
                                      <p:cBhvr>
                                        <p:cTn id="185" dur="1" fill="hold">
                                          <p:stCondLst>
                                            <p:cond delay="0"/>
                                          </p:stCondLst>
                                        </p:cTn>
                                        <p:tgtEl>
                                          <p:spTgt spid="6"/>
                                        </p:tgtEl>
                                        <p:attrNameLst>
                                          <p:attrName>style.visibility</p:attrName>
                                        </p:attrNameLst>
                                      </p:cBhvr>
                                      <p:to>
                                        <p:strVal val="visible"/>
                                      </p:to>
                                    </p:set>
                                    <p:animEffect transition="in" filter="fade">
                                      <p:cBhvr>
                                        <p:cTn id="186" dur="750"/>
                                        <p:tgtEl>
                                          <p:spTgt spid="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4" fill="hold" nodeType="clickEffect">
                                  <p:stCondLst>
                                    <p:cond delay="0"/>
                                  </p:stCondLst>
                                  <p:childTnLst>
                                    <p:set>
                                      <p:cBhvr>
                                        <p:cTn id="190" dur="1" fill="hold">
                                          <p:stCondLst>
                                            <p:cond delay="0"/>
                                          </p:stCondLst>
                                        </p:cTn>
                                        <p:tgtEl>
                                          <p:spTgt spid="59"/>
                                        </p:tgtEl>
                                        <p:attrNameLst>
                                          <p:attrName>style.visibility</p:attrName>
                                        </p:attrNameLst>
                                      </p:cBhvr>
                                      <p:to>
                                        <p:strVal val="visible"/>
                                      </p:to>
                                    </p:set>
                                    <p:animEffect transition="in" filter="wipe(down)">
                                      <p:cBhvr>
                                        <p:cTn id="191" dur="500"/>
                                        <p:tgtEl>
                                          <p:spTgt spid="59"/>
                                        </p:tgtEl>
                                      </p:cBhvr>
                                    </p:animEffect>
                                  </p:childTnLst>
                                </p:cTn>
                              </p:par>
                              <p:par>
                                <p:cTn id="192" presetID="22" presetClass="entr" presetSubtype="4" fill="hold" nodeType="withEffect">
                                  <p:stCondLst>
                                    <p:cond delay="0"/>
                                  </p:stCondLst>
                                  <p:childTnLst>
                                    <p:set>
                                      <p:cBhvr>
                                        <p:cTn id="193" dur="1" fill="hold">
                                          <p:stCondLst>
                                            <p:cond delay="0"/>
                                          </p:stCondLst>
                                        </p:cTn>
                                        <p:tgtEl>
                                          <p:spTgt spid="63"/>
                                        </p:tgtEl>
                                        <p:attrNameLst>
                                          <p:attrName>style.visibility</p:attrName>
                                        </p:attrNameLst>
                                      </p:cBhvr>
                                      <p:to>
                                        <p:strVal val="visible"/>
                                      </p:to>
                                    </p:set>
                                    <p:animEffect transition="in" filter="wipe(down)">
                                      <p:cBhvr>
                                        <p:cTn id="194" dur="500"/>
                                        <p:tgtEl>
                                          <p:spTgt spid="63"/>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0" nodeType="clickEffect">
                                  <p:stCondLst>
                                    <p:cond delay="0"/>
                                  </p:stCondLst>
                                  <p:childTnLst>
                                    <p:set>
                                      <p:cBhvr>
                                        <p:cTn id="198" dur="1" fill="hold">
                                          <p:stCondLst>
                                            <p:cond delay="0"/>
                                          </p:stCondLst>
                                        </p:cTn>
                                        <p:tgtEl>
                                          <p:spTgt spid="1030"/>
                                        </p:tgtEl>
                                        <p:attrNameLst>
                                          <p:attrName>style.visibility</p:attrName>
                                        </p:attrNameLst>
                                      </p:cBhvr>
                                      <p:to>
                                        <p:strVal val="visible"/>
                                      </p:to>
                                    </p:set>
                                    <p:animEffect transition="in" filter="fade">
                                      <p:cBhvr>
                                        <p:cTn id="199" dur="750"/>
                                        <p:tgtEl>
                                          <p:spTgt spid="1030"/>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nodeType="clickEffect">
                                  <p:stCondLst>
                                    <p:cond delay="0"/>
                                  </p:stCondLst>
                                  <p:childTnLst>
                                    <p:set>
                                      <p:cBhvr>
                                        <p:cTn id="203" dur="1" fill="hold">
                                          <p:stCondLst>
                                            <p:cond delay="0"/>
                                          </p:stCondLst>
                                        </p:cTn>
                                        <p:tgtEl>
                                          <p:spTgt spid="59"/>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63"/>
                                        </p:tgtEl>
                                        <p:attrNameLst>
                                          <p:attrName>style.visibility</p:attrName>
                                        </p:attrNameLst>
                                      </p:cBhvr>
                                      <p:to>
                                        <p:strVal val="hidden"/>
                                      </p:to>
                                    </p:set>
                                  </p:childTnLst>
                                </p:cTn>
                              </p:par>
                              <p:par>
                                <p:cTn id="206" presetID="1" presetClass="exit" presetSubtype="0" fill="hold" grpId="1" nodeType="withEffect">
                                  <p:stCondLst>
                                    <p:cond delay="0"/>
                                  </p:stCondLst>
                                  <p:childTnLst>
                                    <p:set>
                                      <p:cBhvr>
                                        <p:cTn id="207" dur="1" fill="hold">
                                          <p:stCondLst>
                                            <p:cond delay="0"/>
                                          </p:stCondLst>
                                        </p:cTn>
                                        <p:tgtEl>
                                          <p:spTgt spid="1030"/>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056"/>
                                        </p:tgtEl>
                                        <p:attrNameLst>
                                          <p:attrName>style.visibility</p:attrName>
                                        </p:attrNameLst>
                                      </p:cBhvr>
                                      <p:to>
                                        <p:strVal val="visible"/>
                                      </p:to>
                                    </p:set>
                                    <p:animEffect transition="in" filter="fade">
                                      <p:cBhvr>
                                        <p:cTn id="212" dur="500"/>
                                        <p:tgtEl>
                                          <p:spTgt spid="1056"/>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nodeType="clickEffect">
                                  <p:stCondLst>
                                    <p:cond delay="0"/>
                                  </p:stCondLst>
                                  <p:childTnLst>
                                    <p:set>
                                      <p:cBhvr>
                                        <p:cTn id="216" dur="1" fill="hold">
                                          <p:stCondLst>
                                            <p:cond delay="0"/>
                                          </p:stCondLst>
                                        </p:cTn>
                                        <p:tgtEl>
                                          <p:spTgt spid="1042"/>
                                        </p:tgtEl>
                                        <p:attrNameLst>
                                          <p:attrName>style.visibility</p:attrName>
                                        </p:attrNameLst>
                                      </p:cBhvr>
                                      <p:to>
                                        <p:strVal val="visible"/>
                                      </p:to>
                                    </p:set>
                                    <p:animEffect transition="in" filter="wipe(left)">
                                      <p:cBhvr>
                                        <p:cTn id="217" dur="1000"/>
                                        <p:tgtEl>
                                          <p:spTgt spid="1042"/>
                                        </p:tgtEl>
                                      </p:cBhvr>
                                    </p:animEffect>
                                  </p:childTnLst>
                                </p:cTn>
                              </p:par>
                              <p:par>
                                <p:cTn id="218" presetID="22" presetClass="entr" presetSubtype="8" fill="hold" nodeType="withEffect">
                                  <p:stCondLst>
                                    <p:cond delay="0"/>
                                  </p:stCondLst>
                                  <p:childTnLst>
                                    <p:set>
                                      <p:cBhvr>
                                        <p:cTn id="219" dur="1" fill="hold">
                                          <p:stCondLst>
                                            <p:cond delay="0"/>
                                          </p:stCondLst>
                                        </p:cTn>
                                        <p:tgtEl>
                                          <p:spTgt spid="1048"/>
                                        </p:tgtEl>
                                        <p:attrNameLst>
                                          <p:attrName>style.visibility</p:attrName>
                                        </p:attrNameLst>
                                      </p:cBhvr>
                                      <p:to>
                                        <p:strVal val="visible"/>
                                      </p:to>
                                    </p:set>
                                    <p:animEffect transition="in" filter="wipe(left)">
                                      <p:cBhvr>
                                        <p:cTn id="220" dur="1000"/>
                                        <p:tgtEl>
                                          <p:spTgt spid="1048"/>
                                        </p:tgtEl>
                                      </p:cBhvr>
                                    </p:animEffect>
                                  </p:childTnLst>
                                </p:cTn>
                              </p:par>
                              <p:par>
                                <p:cTn id="221" presetID="22" presetClass="entr" presetSubtype="8" fill="hold" nodeType="withEffect">
                                  <p:stCondLst>
                                    <p:cond delay="0"/>
                                  </p:stCondLst>
                                  <p:childTnLst>
                                    <p:set>
                                      <p:cBhvr>
                                        <p:cTn id="222" dur="1" fill="hold">
                                          <p:stCondLst>
                                            <p:cond delay="0"/>
                                          </p:stCondLst>
                                        </p:cTn>
                                        <p:tgtEl>
                                          <p:spTgt spid="1043"/>
                                        </p:tgtEl>
                                        <p:attrNameLst>
                                          <p:attrName>style.visibility</p:attrName>
                                        </p:attrNameLst>
                                      </p:cBhvr>
                                      <p:to>
                                        <p:strVal val="visible"/>
                                      </p:to>
                                    </p:set>
                                    <p:animEffect transition="in" filter="wipe(left)">
                                      <p:cBhvr>
                                        <p:cTn id="223" dur="1000"/>
                                        <p:tgtEl>
                                          <p:spTgt spid="1043"/>
                                        </p:tgtEl>
                                      </p:cBhvr>
                                    </p:animEffect>
                                  </p:childTnLst>
                                </p:cTn>
                              </p:par>
                              <p:par>
                                <p:cTn id="224" presetID="22" presetClass="entr" presetSubtype="8" fill="hold" nodeType="withEffect">
                                  <p:stCondLst>
                                    <p:cond delay="0"/>
                                  </p:stCondLst>
                                  <p:childTnLst>
                                    <p:set>
                                      <p:cBhvr>
                                        <p:cTn id="225" dur="1" fill="hold">
                                          <p:stCondLst>
                                            <p:cond delay="0"/>
                                          </p:stCondLst>
                                        </p:cTn>
                                        <p:tgtEl>
                                          <p:spTgt spid="1051"/>
                                        </p:tgtEl>
                                        <p:attrNameLst>
                                          <p:attrName>style.visibility</p:attrName>
                                        </p:attrNameLst>
                                      </p:cBhvr>
                                      <p:to>
                                        <p:strVal val="visible"/>
                                      </p:to>
                                    </p:set>
                                    <p:animEffect transition="in" filter="wipe(left)">
                                      <p:cBhvr>
                                        <p:cTn id="226" dur="1000"/>
                                        <p:tgtEl>
                                          <p:spTgt spid="1051"/>
                                        </p:tgtEl>
                                      </p:cBhvr>
                                    </p:animEffect>
                                  </p:childTnLst>
                                </p:cTn>
                              </p:par>
                              <p:par>
                                <p:cTn id="227" presetID="22" presetClass="entr" presetSubtype="8" fill="hold" nodeType="withEffect">
                                  <p:stCondLst>
                                    <p:cond delay="0"/>
                                  </p:stCondLst>
                                  <p:childTnLst>
                                    <p:set>
                                      <p:cBhvr>
                                        <p:cTn id="228" dur="1" fill="hold">
                                          <p:stCondLst>
                                            <p:cond delay="0"/>
                                          </p:stCondLst>
                                        </p:cTn>
                                        <p:tgtEl>
                                          <p:spTgt spid="1046"/>
                                        </p:tgtEl>
                                        <p:attrNameLst>
                                          <p:attrName>style.visibility</p:attrName>
                                        </p:attrNameLst>
                                      </p:cBhvr>
                                      <p:to>
                                        <p:strVal val="visible"/>
                                      </p:to>
                                    </p:set>
                                    <p:animEffect transition="in" filter="wipe(left)">
                                      <p:cBhvr>
                                        <p:cTn id="229" dur="1000"/>
                                        <p:tgtEl>
                                          <p:spTgt spid="1046"/>
                                        </p:tgtEl>
                                      </p:cBhvr>
                                    </p:animEffect>
                                  </p:childTnLst>
                                </p:cTn>
                              </p:par>
                              <p:par>
                                <p:cTn id="230" presetID="22" presetClass="entr" presetSubtype="8" fill="hold" nodeType="withEffect">
                                  <p:stCondLst>
                                    <p:cond delay="0"/>
                                  </p:stCondLst>
                                  <p:childTnLst>
                                    <p:set>
                                      <p:cBhvr>
                                        <p:cTn id="231" dur="1" fill="hold">
                                          <p:stCondLst>
                                            <p:cond delay="0"/>
                                          </p:stCondLst>
                                        </p:cTn>
                                        <p:tgtEl>
                                          <p:spTgt spid="1054"/>
                                        </p:tgtEl>
                                        <p:attrNameLst>
                                          <p:attrName>style.visibility</p:attrName>
                                        </p:attrNameLst>
                                      </p:cBhvr>
                                      <p:to>
                                        <p:strVal val="visible"/>
                                      </p:to>
                                    </p:set>
                                    <p:animEffect transition="in" filter="wipe(left)">
                                      <p:cBhvr>
                                        <p:cTn id="232" dur="1000"/>
                                        <p:tgtEl>
                                          <p:spTgt spid="1054"/>
                                        </p:tgtEl>
                                      </p:cBhvr>
                                    </p:animEffect>
                                  </p:childTnLst>
                                </p:cTn>
                              </p:par>
                            </p:childTnLst>
                          </p:cTn>
                        </p:par>
                      </p:childTnLst>
                    </p:cTn>
                  </p:par>
                  <p:par>
                    <p:cTn id="233" fill="hold">
                      <p:stCondLst>
                        <p:cond delay="indefinite"/>
                      </p:stCondLst>
                      <p:childTnLst>
                        <p:par>
                          <p:cTn id="234" fill="hold">
                            <p:stCondLst>
                              <p:cond delay="0"/>
                            </p:stCondLst>
                            <p:childTnLst>
                              <p:par>
                                <p:cTn id="235" presetID="1" presetClass="exit" presetSubtype="0" fill="hold" grpId="1" nodeType="clickEffect">
                                  <p:stCondLst>
                                    <p:cond delay="0"/>
                                  </p:stCondLst>
                                  <p:childTnLst>
                                    <p:set>
                                      <p:cBhvr>
                                        <p:cTn id="236" dur="1" fill="hold">
                                          <p:stCondLst>
                                            <p:cond delay="0"/>
                                          </p:stCondLst>
                                        </p:cTn>
                                        <p:tgtEl>
                                          <p:spTgt spid="1056"/>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1057"/>
                                        </p:tgtEl>
                                        <p:attrNameLst>
                                          <p:attrName>style.visibility</p:attrName>
                                        </p:attrNameLst>
                                      </p:cBhvr>
                                      <p:to>
                                        <p:strVal val="visible"/>
                                      </p:to>
                                    </p:set>
                                    <p:animEffect transition="in" filter="fade">
                                      <p:cBhvr>
                                        <p:cTn id="241" dur="1250"/>
                                        <p:tgtEl>
                                          <p:spTgt spid="1057"/>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xit" presetSubtype="0" fill="hold" nodeType="clickEffect">
                                  <p:stCondLst>
                                    <p:cond delay="0"/>
                                  </p:stCondLst>
                                  <p:childTnLst>
                                    <p:set>
                                      <p:cBhvr>
                                        <p:cTn id="245" dur="1" fill="hold">
                                          <p:stCondLst>
                                            <p:cond delay="749"/>
                                          </p:stCondLst>
                                        </p:cTn>
                                        <p:tgtEl>
                                          <p:spTgt spid="1057"/>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1058"/>
                                        </p:tgtEl>
                                        <p:attrNameLst>
                                          <p:attrName>style.visibility</p:attrName>
                                        </p:attrNameLst>
                                      </p:cBhvr>
                                      <p:to>
                                        <p:strVal val="visible"/>
                                      </p:to>
                                    </p:set>
                                    <p:animEffect transition="in" filter="fade">
                                      <p:cBhvr>
                                        <p:cTn id="250" dur="1250"/>
                                        <p:tgtEl>
                                          <p:spTgt spid="1058"/>
                                        </p:tgtEl>
                                      </p:cBhvr>
                                    </p:animEffect>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nodeType="clickEffect">
                                  <p:stCondLst>
                                    <p:cond delay="0"/>
                                  </p:stCondLst>
                                  <p:childTnLst>
                                    <p:set>
                                      <p:cBhvr>
                                        <p:cTn id="254" dur="1" fill="hold">
                                          <p:stCondLst>
                                            <p:cond delay="749"/>
                                          </p:stCondLst>
                                        </p:cTn>
                                        <p:tgtEl>
                                          <p:spTgt spid="10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18" grpId="0"/>
      <p:bldP spid="18" grpId="1"/>
      <p:bldP spid="31" grpId="0"/>
      <p:bldP spid="31" grpId="1"/>
      <p:bldP spid="35" grpId="0"/>
      <p:bldP spid="35" grpId="1"/>
      <p:bldP spid="53" grpId="0"/>
      <p:bldP spid="53" grpId="1"/>
      <p:bldP spid="56" grpId="0"/>
      <p:bldP spid="56" grpId="1"/>
      <p:bldP spid="58" grpId="0"/>
      <p:bldP spid="58" grpId="1"/>
      <p:bldP spid="1030" grpId="0"/>
      <p:bldP spid="1030" grpId="1"/>
      <p:bldP spid="1056" grpId="0"/>
      <p:bldP spid="1056" grpId="1"/>
      <p:bldP spid="17" grpId="0"/>
      <p:bldP spid="17"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5C1D-2665-A5E3-D893-09FFB8E29C03}"/>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835E5FE7-0FD7-0719-78FD-283FD208F7E5}"/>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994BC96-AD69-759C-A08F-D1D237496A0F}"/>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841EC8B6-7996-CAE9-C3F7-5AD28E6A835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D5C1873B-F56A-3E64-80B4-F446A2D353C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2E0AE88D-A42E-8B87-D03B-9CA85418138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47</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43E589F-07B5-3B6A-A6C7-9BE1AF708EF5}"/>
              </a:ext>
            </a:extLst>
          </p:cNvPr>
          <p:cNvSpPr txBox="1"/>
          <p:nvPr/>
        </p:nvSpPr>
        <p:spPr>
          <a:xfrm>
            <a:off x="191589" y="631170"/>
            <a:ext cx="8748997" cy="6247864"/>
          </a:xfrm>
          <a:prstGeom prst="rect">
            <a:avLst/>
          </a:prstGeom>
          <a:noFill/>
        </p:spPr>
        <p:txBody>
          <a:bodyPr wrap="square">
            <a:spAutoFit/>
          </a:bodyPr>
          <a:lstStyle/>
          <a:p>
            <a:pPr marR="6985" lvl="0" algn="just">
              <a:buSzPts val="1400"/>
            </a:pPr>
            <a:r>
              <a:rPr lang="en-US" sz="2000" kern="0" dirty="0">
                <a:effectLst/>
                <a:latin typeface="Times New Roman" panose="02020603050405020304" pitchFamily="18" charset="0"/>
                <a:ea typeface="Calibri" panose="020F0502020204030204" pitchFamily="34" charset="0"/>
              </a:rPr>
              <a:t>This section demonstrates a step-by-step calculation of battle results using Lanchester's Law.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985" lvl="0" indent="-342900" algn="just">
              <a:buSzPts val="1400"/>
              <a:buFont typeface="Wingdings" panose="05000000000000000000"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Unit Side (Our Forces):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Total Manpower (B</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5000 soldiers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Factors: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A: Blast Radius = 1.2, Rate of Fire = 3, Ammo = 2000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B: Blast Radius = 1.5, Rate of Fire = 2, Ammo = 1500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Terrain Factor: 1.0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Weather Factor: 1.0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Operational Factor: 0.8</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0100" marR="6985" lvl="1" indent="-342900"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Intangible Factor: 0.9</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buFont typeface="Wingdings" panose="05000000000000000000"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Side:</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Total Manpower (R0): 6000 soldiers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Factors: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indent="57467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X: Blast Radius = 1.1, Rate of Fire = 2, Ammo = 2500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indent="57467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Y: Blast Radius = 1.3, Rate of Fire = 3, Ammo = 1800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Terrain Factor: 0.8</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Weather Factor: 0.9</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Operational Factor: 0.7</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801688" marR="6985" lvl="0" indent="-339725"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Intangible Factor: 0.85</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2758165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28EB-4104-2EEA-AD88-4EF010C90331}"/>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2D5D4FD7-F4E5-D875-2098-45B6119FFA60}"/>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EE46189-83E8-B111-0D73-21323BFCCD16}"/>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3085991-B88B-5668-F75E-0A9EFFD018E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644858AE-CD77-CBCE-4E65-A750BAC23B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9648D081-C9B4-7AD8-DF81-5E9359CA06D5}"/>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48</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2A53F66-8A83-699F-E9FB-35F58F336B5A}"/>
              </a:ext>
            </a:extLst>
          </p:cNvPr>
          <p:cNvSpPr txBox="1"/>
          <p:nvPr/>
        </p:nvSpPr>
        <p:spPr>
          <a:xfrm>
            <a:off x="183433" y="581528"/>
            <a:ext cx="8748997" cy="6247864"/>
          </a:xfrm>
          <a:prstGeom prst="rect">
            <a:avLst/>
          </a:prstGeom>
          <a:noFill/>
        </p:spPr>
        <p:txBody>
          <a:bodyPr wrap="square">
            <a:spAutoFit/>
          </a:bodyPr>
          <a:lstStyle/>
          <a:p>
            <a:pPr marL="0" marR="0" algn="just">
              <a:spcBef>
                <a:spcPts val="200"/>
              </a:spcBef>
            </a:pPr>
            <a:r>
              <a:rPr lang="en-US" sz="2000" b="1" dirty="0">
                <a:solidFill>
                  <a:srgbClr val="000000"/>
                </a:solidFill>
                <a:effectLst/>
                <a:latin typeface="Times New Roman" panose="02020603050405020304" pitchFamily="18" charset="0"/>
                <a:ea typeface="Times New Roman" panose="02020603050405020304" pitchFamily="18" charset="0"/>
              </a:rPr>
              <a:t>Step 1: Calculate Force Strength</a:t>
            </a:r>
            <a:endParaRPr lang="en-US" sz="2000" b="1" dirty="0">
              <a:effectLst/>
              <a:latin typeface="Times New Roman" panose="02020603050405020304" pitchFamily="18" charset="0"/>
              <a:ea typeface="Times New Roman" panose="02020603050405020304" pitchFamily="18" charset="0"/>
            </a:endParaRPr>
          </a:p>
          <a:p>
            <a:pPr marL="342900" marR="6985" lvl="0" indent="-342900" algn="just">
              <a:buFont typeface="Wingdings" panose="05000000000000000000"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Unit Side Force Strength Calculation:</a:t>
            </a:r>
          </a:p>
          <a:p>
            <a:pPr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Using the formula:</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indent="-457200"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 = ∑ (Ammo × Blast Radius × Rate of Fire × Terrain Factor × Weather Factor)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 Weapon Type A:</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2000 × 1.3 × 3 × 1.0 × 1.0 = 7200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 Weapon Type B:</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1500 × 1.5 × 2 × 1.0 × 1.0 = 4500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Total Unit Force Strength:</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unit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7200 + 4500 = 11700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buFont typeface="Wingdings" panose="05000000000000000000" pitchFamily="2" charset="2"/>
              <a:buChar char="q"/>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Side Force Strength Calculation:</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indent="-457200"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 = ∑ (Ammo × Blast Radius × Rate of Fire × Terrain Factor × Weather Factor)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 Weapon Type X:</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X</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2500 × 1.1 × 2 × 0.8 × 0.9 = 3960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 Weapon Type Y:</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a:effectLst/>
                <a:latin typeface="Times New Roman" panose="02020603050405020304" pitchFamily="18" charset="0"/>
                <a:ea typeface="Calibri" panose="020F0502020204030204" pitchFamily="34" charset="0"/>
                <a:cs typeface="Times New Roman" panose="02020603050405020304" pitchFamily="18" charset="0"/>
              </a:rPr>
              <a:t>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1800 × 1.3 × 3 × 0.8 × 0.9 = 5054</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Total Unit Force Strength:</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FS</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enemy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3960 + 5054 = 9014</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1393252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BA771-13AC-CD60-0370-93ED7CEDB6B4}"/>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40ADBB60-A8F1-3247-CD19-B6C621D83D79}"/>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9AB6B03-4CDF-004C-4E37-D72477BB946A}"/>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E328D50-DBD0-82E3-B3E8-FC9246F2A52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B7E58C6-6264-7A82-1F41-34E07E60A87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4623CD51-F353-B9CC-0C9D-2DA422CDE49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49</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E2AFE3C-4AF8-1AA6-1CAF-B34C6FDE4E3A}"/>
              </a:ext>
            </a:extLst>
          </p:cNvPr>
          <p:cNvSpPr txBox="1"/>
          <p:nvPr/>
        </p:nvSpPr>
        <p:spPr>
          <a:xfrm>
            <a:off x="191589" y="700842"/>
            <a:ext cx="8748997" cy="6044603"/>
          </a:xfrm>
          <a:prstGeom prst="rect">
            <a:avLst/>
          </a:prstGeom>
          <a:noFill/>
        </p:spPr>
        <p:txBody>
          <a:bodyPr wrap="square">
            <a:spAutoFit/>
          </a:bodyPr>
          <a:lstStyle/>
          <a:p>
            <a:pPr marL="342900" marR="0" indent="-342900" algn="just">
              <a:lnSpc>
                <a:spcPct val="150000"/>
              </a:lnSpc>
              <a:spcBef>
                <a:spcPts val="200"/>
              </a:spcBef>
              <a:buFont typeface="Wingdings" panose="05000000000000000000" pitchFamily="2" charset="2"/>
              <a:buChar char="q"/>
            </a:pPr>
            <a:r>
              <a:rPr lang="en-US" sz="2000" b="1" dirty="0">
                <a:solidFill>
                  <a:srgbClr val="000000"/>
                </a:solidFill>
                <a:effectLst/>
                <a:latin typeface="Times New Roman" panose="02020603050405020304" pitchFamily="18" charset="0"/>
                <a:ea typeface="Times New Roman" panose="02020603050405020304" pitchFamily="18" charset="0"/>
              </a:rPr>
              <a:t>Step 2: Calculate Combat Potential</a:t>
            </a:r>
            <a:endParaRPr lang="en-US" sz="2000" b="1" dirty="0">
              <a:effectLst/>
              <a:latin typeface="Times New Roman" panose="02020603050405020304" pitchFamily="18" charset="0"/>
              <a:ea typeface="Times New Roman" panose="02020603050405020304" pitchFamily="18" charset="0"/>
            </a:endParaRPr>
          </a:p>
          <a:p>
            <a:pPr marL="0" marR="6985" indent="457200"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Using the formula:</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4572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CP = (Manpower × Manpower Weight) + (Force Strength × Weapon Weight) + Operational Factor × Intangible Factor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4572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Given weights: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Manpower Weight = 0.6</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Weight = 0.4</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Unit Side Combat Potential:</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CP</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unit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(5000 × 0.6) + (11700 × 0.4) + 0.8 × 0.9</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CP</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unit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(3000 + 4680) + 0.8 × 0.9 = 5529.6</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Side Combat Potential:</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CP</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enemy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(6000 × 0.6) + (9014 × 0.4) + 0.7 × 0.85</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CP</a:t>
            </a:r>
            <a:r>
              <a:rPr lang="en-US" sz="2000" baseline="-25000" dirty="0" err="1">
                <a:effectLst/>
                <a:latin typeface="Times New Roman" panose="02020603050405020304" pitchFamily="18" charset="0"/>
                <a:ea typeface="Calibri" panose="020F0502020204030204" pitchFamily="34" charset="0"/>
                <a:cs typeface="Times New Roman" panose="02020603050405020304" pitchFamily="18" charset="0"/>
              </a:rPr>
              <a:t>enemy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(3600 + 3605.6) + 0.7 × 0.85 = 4286.3</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385193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2F08E453-1575-4BA7-9BF5-5CD9EB440FA1}"/>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Introduction</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6" name="Content Placeholder 2"/>
          <p:cNvSpPr txBox="1">
            <a:spLocks/>
          </p:cNvSpPr>
          <p:nvPr/>
        </p:nvSpPr>
        <p:spPr>
          <a:xfrm>
            <a:off x="377371" y="1543050"/>
            <a:ext cx="8258629" cy="3829050"/>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0969" indent="165497" algn="just">
              <a:lnSpc>
                <a:spcPct val="150000"/>
              </a:lnSpc>
              <a:spcBef>
                <a:spcPts val="450"/>
              </a:spcBef>
              <a:tabLst>
                <a:tab pos="433388" algn="l"/>
              </a:tabLst>
            </a:pPr>
            <a:endParaRPr lang="en-US" sz="1800"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78F4494C-63FF-4149-9DFA-464899740D57}"/>
              </a:ext>
            </a:extLst>
          </p:cNvPr>
          <p:cNvSpPr txBox="1"/>
          <p:nvPr/>
        </p:nvSpPr>
        <p:spPr>
          <a:xfrm>
            <a:off x="377371" y="868792"/>
            <a:ext cx="8258629" cy="4846007"/>
          </a:xfrm>
          <a:prstGeom prst="rect">
            <a:avLst/>
          </a:prstGeom>
          <a:noFill/>
        </p:spPr>
        <p:txBody>
          <a:bodyPr wrap="square">
            <a:spAutoFit/>
          </a:bodyPr>
          <a:lstStyle/>
          <a:p>
            <a:pPr marL="508000" indent="-508000" algn="just">
              <a:lnSpc>
                <a:spcPct val="150000"/>
              </a:lnSpc>
              <a:spcBef>
                <a:spcPts val="450"/>
              </a:spcBef>
              <a:buFont typeface="Wingdings" panose="05000000000000000000" pitchFamily="2" charset="2"/>
              <a:buChar char="v"/>
              <a:tabLst>
                <a:tab pos="508000" algn="l"/>
              </a:tabLs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realm of modern warfare, the precision and efficiency of tactical operations are paramount to mission success.</a:t>
            </a:r>
          </a:p>
          <a:p>
            <a:pPr marL="508000" indent="-508000" algn="just">
              <a:lnSpc>
                <a:spcPct val="150000"/>
              </a:lnSpc>
              <a:spcBef>
                <a:spcPts val="450"/>
              </a:spcBef>
              <a:buFont typeface="Wingdings" panose="05000000000000000000" pitchFamily="2" charset="2"/>
              <a:buChar char="v"/>
              <a:tabLst>
                <a:tab pos="508000" algn="l"/>
              </a:tabLst>
            </a:pPr>
            <a:r>
              <a:rPr lang="en-US" sz="2000" dirty="0">
                <a:effectLst/>
                <a:latin typeface="Times New Roman" panose="02020603050405020304" pitchFamily="18" charset="0"/>
                <a:ea typeface="Times New Roman" panose="02020603050405020304" pitchFamily="18" charset="0"/>
              </a:rPr>
              <a:t>Traditional methods of planning and executing tactical operations are often time-consuming and prone to human error, necessitating the development of automated systems that can enhance decision-making processes.</a:t>
            </a:r>
          </a:p>
          <a:p>
            <a:pPr marL="508000" indent="-508000" algn="just">
              <a:lnSpc>
                <a:spcPct val="150000"/>
              </a:lnSpc>
              <a:spcBef>
                <a:spcPts val="450"/>
              </a:spcBef>
              <a:buFont typeface="Wingdings" panose="05000000000000000000" pitchFamily="2" charset="2"/>
              <a:buChar char="v"/>
              <a:tabLst>
                <a:tab pos="508000" algn="l"/>
              </a:tabLst>
            </a:pPr>
            <a:r>
              <a:rPr lang="en-US" sz="2000" dirty="0">
                <a:latin typeface="Times New Roman" panose="02020603050405020304" pitchFamily="18" charset="0"/>
                <a:ea typeface="Calibri" panose="020F0502020204030204" pitchFamily="34" charset="0"/>
                <a:cs typeface="Times New Roman" panose="02020603050405020304" pitchFamily="18" charset="0"/>
              </a:rPr>
              <a:t>The system supports the ability to quickly and accurately determine the positioning of forces, calculate engagement ranges, and optimize resource allocation can significantly impact the outcome of military engagements.</a:t>
            </a:r>
          </a:p>
          <a:p>
            <a:pPr marL="508000" indent="-508000" algn="just">
              <a:lnSpc>
                <a:spcPct val="150000"/>
              </a:lnSpc>
              <a:spcBef>
                <a:spcPts val="450"/>
              </a:spcBef>
              <a:buFont typeface="Wingdings" panose="05000000000000000000" pitchFamily="2" charset="2"/>
              <a:buChar char="v"/>
              <a:tabLst>
                <a:tab pos="508000" algn="l"/>
              </a:tabLst>
            </a:pPr>
            <a:endParaRPr lang="en-US" sz="2000" dirty="0">
              <a:effectLst/>
              <a:latin typeface="Times New Roman" panose="02020603050405020304" pitchFamily="18" charset="0"/>
              <a:ea typeface="Times New Roman" panose="02020603050405020304" pitchFamily="18" charset="0"/>
            </a:endParaRPr>
          </a:p>
        </p:txBody>
      </p:sp>
      <p:sp>
        <p:nvSpPr>
          <p:cNvPr id="9" name="Rectangle 8">
            <a:extLst>
              <a:ext uri="{FF2B5EF4-FFF2-40B4-BE49-F238E27FC236}">
                <a16:creationId xmlns:a16="http://schemas.microsoft.com/office/drawing/2014/main" id="{E533431C-FB14-49A0-9BC5-7E4C72BA8A93}"/>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9" descr="DSA">
            <a:extLst>
              <a:ext uri="{FF2B5EF4-FFF2-40B4-BE49-F238E27FC236}">
                <a16:creationId xmlns:a16="http://schemas.microsoft.com/office/drawing/2014/main" id="{BB049E72-78E9-4EF1-86D7-16F256CC395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4" name="Picture 9" descr="DSA">
            <a:extLst>
              <a:ext uri="{FF2B5EF4-FFF2-40B4-BE49-F238E27FC236}">
                <a16:creationId xmlns:a16="http://schemas.microsoft.com/office/drawing/2014/main" id="{4B85DDDE-07D2-4315-AFBC-C2B5BE03AD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5" name="Slide Number Placeholder 1">
            <a:extLst>
              <a:ext uri="{FF2B5EF4-FFF2-40B4-BE49-F238E27FC236}">
                <a16:creationId xmlns:a16="http://schemas.microsoft.com/office/drawing/2014/main" id="{869A7EF2-22BE-4256-A1F2-3934A14EA774}"/>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a:t>
            </a:fld>
            <a:endParaRPr 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D8E48-8E91-0E01-D58A-E58B69932DEF}"/>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8205E364-A7AB-EE62-6A64-55139FE2848B}"/>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C7FE8C0-FB6F-C2EA-7283-4A1587D51F14}"/>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E2E4416C-D513-B0AC-2A57-0696FFB4345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0777269D-A537-4F2C-CBEE-8CE7E58086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831A2F6A-E1E0-7AB6-1217-9803974F317B}"/>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50</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C34FA1A-CC31-64E8-1E85-4FF10208ED37}"/>
                  </a:ext>
                </a:extLst>
              </p:cNvPr>
              <p:cNvSpPr txBox="1"/>
              <p:nvPr/>
            </p:nvSpPr>
            <p:spPr>
              <a:xfrm>
                <a:off x="191589" y="700842"/>
                <a:ext cx="8748997" cy="3300904"/>
              </a:xfrm>
              <a:prstGeom prst="rect">
                <a:avLst/>
              </a:prstGeom>
              <a:noFill/>
            </p:spPr>
            <p:txBody>
              <a:bodyPr wrap="square">
                <a:spAutoFit/>
              </a:bodyPr>
              <a:lstStyle/>
              <a:p>
                <a:pPr marL="0" marR="0" algn="just">
                  <a:lnSpc>
                    <a:spcPct val="150000"/>
                  </a:lnSpc>
                  <a:spcBef>
                    <a:spcPts val="200"/>
                  </a:spcBef>
                </a:pPr>
                <a:r>
                  <a:rPr lang="en-US" sz="2000" b="1" dirty="0">
                    <a:solidFill>
                      <a:srgbClr val="000000"/>
                    </a:solidFill>
                    <a:effectLst/>
                    <a:latin typeface="Times New Roman" panose="02020603050405020304" pitchFamily="18" charset="0"/>
                    <a:ea typeface="Times New Roman" panose="02020603050405020304" pitchFamily="18" charset="0"/>
                  </a:rPr>
                  <a:t>Step 3: Calculate Alpha and Beta Coefficients</a:t>
                </a:r>
                <a:endParaRPr lang="en-US" sz="2000" b="1" dirty="0">
                  <a:effectLst/>
                  <a:latin typeface="Times New Roman" panose="02020603050405020304" pitchFamily="18" charset="0"/>
                  <a:ea typeface="Times New Roman" panose="02020603050405020304" pitchFamily="18"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α</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unit</m:t>
                              </m:r>
                            </m:sub>
                          </m:sSub>
                        </m:num>
                        <m:den>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enemy</m:t>
                              </m:r>
                            </m:sub>
                          </m:sSub>
                        </m:den>
                      </m:f>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β</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num>
                        <m:den>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α</m:t>
                          </m:r>
                        </m:den>
                      </m:f>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α</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5529</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6</m:t>
                          </m:r>
                        </m:num>
                        <m:den>
                          <m:r>
                            <a:rPr lang="en-US" sz="2000">
                              <a:effectLst/>
                              <a:latin typeface="Cambria Math" panose="02040503050406030204" pitchFamily="18" charset="0"/>
                              <a:ea typeface="Calibri" panose="020F0502020204030204" pitchFamily="34" charset="0"/>
                              <a:cs typeface="Times New Roman" panose="02020603050405020304" pitchFamily="18" charset="0"/>
                            </a:rPr>
                            <m:t>4286</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a:effectLst/>
                              <a:latin typeface="Cambria Math" panose="02040503050406030204" pitchFamily="18" charset="0"/>
                              <a:ea typeface="Calibri" panose="020F0502020204030204" pitchFamily="34" charset="0"/>
                              <a:cs typeface="Times New Roman" panose="02020603050405020304" pitchFamily="18" charset="0"/>
                            </a:rPr>
                            <m:t>3</m:t>
                          </m:r>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29</m:t>
                      </m:r>
                      <m:r>
                        <a:rPr lang="en-US" sz="2000" i="1">
                          <a:effectLst/>
                          <a:latin typeface="Cambria Math" panose="02040503050406030204" pitchFamily="18" charset="0"/>
                          <a:ea typeface="Calibri" panose="020F0502020204030204" pitchFamily="34" charset="0"/>
                          <a:cs typeface="Times New Roman" panose="02020603050405020304" pitchFamily="18" charset="0"/>
                        </a:rPr>
                        <m:t> , </m:t>
                      </m:r>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β</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000">
                              <a:effectLst/>
                              <a:latin typeface="Cambria Math" panose="02040503050406030204" pitchFamily="18" charset="0"/>
                              <a:ea typeface="Calibri" panose="020F0502020204030204" pitchFamily="34" charset="0"/>
                              <a:cs typeface="Times New Roman" panose="02020603050405020304" pitchFamily="18" charset="0"/>
                            </a:rPr>
                            <m:t>1</m:t>
                          </m:r>
                          <m:r>
                            <a:rPr lang="en-US" sz="2000">
                              <a:effectLst/>
                              <a:latin typeface="Cambria Math" panose="02040503050406030204" pitchFamily="18" charset="0"/>
                              <a:ea typeface="Calibri" panose="020F0502020204030204" pitchFamily="34" charset="0"/>
                              <a:cs typeface="Times New Roman" panose="02020603050405020304" pitchFamily="18" charset="0"/>
                            </a:rPr>
                            <m:t>.</m:t>
                          </m:r>
                          <m:r>
                            <a:rPr lang="en-US" sz="2000">
                              <a:effectLst/>
                              <a:latin typeface="Cambria Math" panose="02040503050406030204" pitchFamily="18" charset="0"/>
                              <a:ea typeface="Calibri" panose="020F0502020204030204" pitchFamily="34" charset="0"/>
                              <a:cs typeface="Times New Roman" panose="02020603050405020304" pitchFamily="18" charset="0"/>
                            </a:rPr>
                            <m:t>29</m:t>
                          </m:r>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0</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78</m:t>
                      </m:r>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mc:Choice>
        <mc:Fallback xmlns="">
          <p:sp>
            <p:nvSpPr>
              <p:cNvPr id="4" name="TextBox 3">
                <a:extLst>
                  <a:ext uri="{FF2B5EF4-FFF2-40B4-BE49-F238E27FC236}">
                    <a16:creationId xmlns:a16="http://schemas.microsoft.com/office/drawing/2014/main" id="{7C34FA1A-CC31-64E8-1E85-4FF10208ED37}"/>
                  </a:ext>
                </a:extLst>
              </p:cNvPr>
              <p:cNvSpPr txBox="1">
                <a:spLocks noRot="1" noChangeAspect="1" noMove="1" noResize="1" noEditPoints="1" noAdjustHandles="1" noChangeArrowheads="1" noChangeShapeType="1" noTextEdit="1"/>
              </p:cNvSpPr>
              <p:nvPr/>
            </p:nvSpPr>
            <p:spPr>
              <a:xfrm>
                <a:off x="191589" y="700842"/>
                <a:ext cx="8748997" cy="3300904"/>
              </a:xfrm>
              <a:prstGeom prst="rect">
                <a:avLst/>
              </a:prstGeom>
              <a:blipFill>
                <a:blip r:embed="rId4"/>
                <a:stretch>
                  <a:fillRect l="-696"/>
                </a:stretch>
              </a:blipFill>
            </p:spPr>
            <p:txBody>
              <a:bodyPr/>
              <a:lstStyle/>
              <a:p>
                <a:r>
                  <a:rPr lang="en-US">
                    <a:noFill/>
                  </a:rPr>
                  <a:t> </a:t>
                </a:r>
              </a:p>
            </p:txBody>
          </p:sp>
        </mc:Fallback>
      </mc:AlternateContent>
    </p:spTree>
    <p:extLst>
      <p:ext uri="{BB962C8B-B14F-4D97-AF65-F5344CB8AC3E}">
        <p14:creationId xmlns:p14="http://schemas.microsoft.com/office/powerpoint/2010/main" val="1023923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3169D-6298-3F8E-B19E-2B48521E410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65A5AA96-E891-F96E-F5E1-1F07E494CDF0}"/>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C26F464-2FCB-829E-3B2E-C50CC2FE0E22}"/>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80DF900-D6D7-76E3-5863-A7B2EC04E8A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11161A89-2F42-B7C5-603E-5A2059CA676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78F45AFC-7C7B-5D3C-70AA-47EC5D2E7091}"/>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51</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D06974-B79B-6756-30FB-2D98B5BD0F34}"/>
                  </a:ext>
                </a:extLst>
              </p:cNvPr>
              <p:cNvSpPr txBox="1"/>
              <p:nvPr/>
            </p:nvSpPr>
            <p:spPr>
              <a:xfrm>
                <a:off x="191589" y="700842"/>
                <a:ext cx="8748997" cy="5293500"/>
              </a:xfrm>
              <a:prstGeom prst="rect">
                <a:avLst/>
              </a:prstGeom>
              <a:noFill/>
            </p:spPr>
            <p:txBody>
              <a:bodyPr wrap="square">
                <a:spAutoFit/>
              </a:bodyPr>
              <a:lstStyle/>
              <a:p>
                <a:pPr marL="0" marR="0" algn="just">
                  <a:lnSpc>
                    <a:spcPct val="150000"/>
                  </a:lnSpc>
                  <a:spcBef>
                    <a:spcPts val="200"/>
                  </a:spcBef>
                </a:pPr>
                <a:r>
                  <a:rPr lang="en-US" sz="2000" b="1" dirty="0">
                    <a:solidFill>
                      <a:srgbClr val="000000"/>
                    </a:solidFill>
                    <a:effectLst/>
                    <a:latin typeface="Times New Roman" panose="02020603050405020304" pitchFamily="18" charset="0"/>
                    <a:ea typeface="Times New Roman" panose="02020603050405020304" pitchFamily="18" charset="0"/>
                  </a:rPr>
                  <a:t>Step 4: Calculate Battle Duration</a:t>
                </a:r>
                <a:endParaRPr lang="en-US" sz="2000" b="1" dirty="0">
                  <a:effectLst/>
                  <a:latin typeface="Times New Roman" panose="02020603050405020304" pitchFamily="18" charset="0"/>
                  <a:ea typeface="Times New Roman" panose="02020603050405020304" pitchFamily="18" charset="0"/>
                </a:endParaRPr>
              </a:p>
              <a:p>
                <a:pPr marL="342900" marR="6985" lvl="0" indent="-342900" algn="just">
                  <a:lnSpc>
                    <a:spcPct val="150000"/>
                  </a:lnSpc>
                  <a:buFont typeface="+mj-lt"/>
                  <a:buAutoNum type="alphaLcParenBoth"/>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Using Lanchester’s equation:</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a:effectLst/>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αβ</m:t>
                          </m:r>
                        </m:den>
                      </m:f>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n</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β</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R</m:t>
                                      </m:r>
                                    </m:e>
                                    <m:sub>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α</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B</m:t>
                                      </m:r>
                                    </m:e>
                                    <m:sub>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num>
                            <m:den>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type m:val="lin"/>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β</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R</m:t>
                                      </m:r>
                                    </m:e>
                                    <m:sub>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sub>
                                  </m:sSub>
                                </m:num>
                                <m:den>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α</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B</m:t>
                                      </m:r>
                                    </m:e>
                                    <m:sub>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sub>
                                  </m:sSub>
                                </m:den>
                              </m:f>
                            </m:den>
                          </m:f>
                        </m:e>
                      </m:d>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1000</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Font typeface="+mj-lt"/>
                  <a:buAutoNum type="alphaLcParenBoth" startAt="2"/>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Substituting values: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29</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78</m:t>
                          </m:r>
                        </m:den>
                      </m:f>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n</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78</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6000</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29</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5000</m:t>
                                  </m:r>
                                </m:den>
                              </m:f>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78</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6000</m:t>
                                  </m:r>
                                </m:num>
                                <m:den>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29</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5000</m:t>
                                  </m:r>
                                </m:den>
                              </m:f>
                            </m:den>
                          </m:f>
                        </m:e>
                      </m:d>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1000</m:t>
                      </m:r>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algn="just">
                  <a:lnSpc>
                    <a:spcPct val="150000"/>
                  </a:lnSpc>
                </a:pPr>
                <a14:m>
                  <m:oMathPara xmlns:m="http://schemas.openxmlformats.org/officeDocument/2006/math">
                    <m:oMathParaPr>
                      <m:jc m:val="centerGroup"/>
                    </m:oMathParaPr>
                    <m:oMath xmlns:m="http://schemas.openxmlformats.org/officeDocument/2006/math">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0</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498</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n</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a:effectLst/>
                              <a:latin typeface="Cambria Math" panose="02040503050406030204" pitchFamily="18" charset="0"/>
                              <a:ea typeface="Times New Roman" panose="02020603050405020304" pitchFamily="18" charset="0"/>
                              <a:cs typeface="Times New Roman" panose="02020603050405020304" pitchFamily="18" charset="0"/>
                            </a:rPr>
                            <m:t>6</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273</m:t>
                          </m:r>
                        </m:e>
                      </m:d>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1000</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915</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5</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000">
                          <a:effectLst/>
                          <a:latin typeface="Cambria Math" panose="02040503050406030204" pitchFamily="18" charset="0"/>
                          <a:ea typeface="Times New Roman" panose="02020603050405020304" pitchFamily="18" charset="0"/>
                          <a:cs typeface="Times New Roman" panose="02020603050405020304" pitchFamily="18" charset="0"/>
                        </a:rPr>
                        <m:t>minutes</m:t>
                      </m:r>
                      <m:r>
                        <a:rPr lang="en-US" sz="2000">
                          <a:effectLst/>
                          <a:latin typeface="Cambria Math" panose="02040503050406030204" pitchFamily="18" charset="0"/>
                          <a:ea typeface="Times New Roman" panose="02020603050405020304" pitchFamily="18" charset="0"/>
                          <a:cs typeface="Times New Roman" panose="02020603050405020304" pitchFamily="18" charset="0"/>
                        </a:rPr>
                        <m:t> </m:t>
                      </m:r>
                    </m:oMath>
                  </m:oMathPara>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Font typeface="+mj-lt"/>
                  <a:buAutoNum type="alphaLcParenBoth" startAt="2"/>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Converting to hours: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r>
                  <a:rPr lang="en-US" sz="2000" kern="0" dirty="0">
                    <a:effectLst/>
                    <a:latin typeface="Times New Roman" panose="02020603050405020304" pitchFamily="18" charset="0"/>
                    <a:ea typeface="Times New Roman" panose="02020603050405020304" pitchFamily="18" charset="0"/>
                  </a:rPr>
                  <a:t>915.5 minutes = 15 hours, 15.5 minutes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mc:Choice>
        <mc:Fallback xmlns="">
          <p:sp>
            <p:nvSpPr>
              <p:cNvPr id="4" name="TextBox 3">
                <a:extLst>
                  <a:ext uri="{FF2B5EF4-FFF2-40B4-BE49-F238E27FC236}">
                    <a16:creationId xmlns:a16="http://schemas.microsoft.com/office/drawing/2014/main" id="{F3D06974-B79B-6756-30FB-2D98B5BD0F34}"/>
                  </a:ext>
                </a:extLst>
              </p:cNvPr>
              <p:cNvSpPr txBox="1">
                <a:spLocks noRot="1" noChangeAspect="1" noMove="1" noResize="1" noEditPoints="1" noAdjustHandles="1" noChangeArrowheads="1" noChangeShapeType="1" noTextEdit="1"/>
              </p:cNvSpPr>
              <p:nvPr/>
            </p:nvSpPr>
            <p:spPr>
              <a:xfrm>
                <a:off x="191589" y="700842"/>
                <a:ext cx="8748997" cy="5293500"/>
              </a:xfrm>
              <a:prstGeom prst="rect">
                <a:avLst/>
              </a:prstGeom>
              <a:blipFill>
                <a:blip r:embed="rId4"/>
                <a:stretch>
                  <a:fillRect l="-696" b="-1152"/>
                </a:stretch>
              </a:blipFill>
            </p:spPr>
            <p:txBody>
              <a:bodyPr/>
              <a:lstStyle/>
              <a:p>
                <a:r>
                  <a:rPr lang="en-US">
                    <a:noFill/>
                  </a:rPr>
                  <a:t> </a:t>
                </a:r>
              </a:p>
            </p:txBody>
          </p:sp>
        </mc:Fallback>
      </mc:AlternateContent>
    </p:spTree>
    <p:extLst>
      <p:ext uri="{BB962C8B-B14F-4D97-AF65-F5344CB8AC3E}">
        <p14:creationId xmlns:p14="http://schemas.microsoft.com/office/powerpoint/2010/main" val="2925296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12237-2628-A8F2-E335-499A35EAC6BD}"/>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F7FA8C86-8496-7D2F-6AAA-31C811976AAD}"/>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A6768E8-E6F2-E81B-AA8B-16284B8E9357}"/>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DCBFCE55-B728-1093-AB98-13D3E13E52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EBBD8BF3-59F1-F807-1AB0-C67126BE7F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550526FD-9DEB-060F-C988-AB4BEF97147B}"/>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52</a:t>
            </a:fld>
            <a:endParaRPr lang="en-US" sz="2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64D52B7-8CD6-9CD0-C710-5BC5AC587A02}"/>
                  </a:ext>
                </a:extLst>
              </p:cNvPr>
              <p:cNvSpPr txBox="1"/>
              <p:nvPr/>
            </p:nvSpPr>
            <p:spPr>
              <a:xfrm>
                <a:off x="191589" y="700842"/>
                <a:ext cx="8748997" cy="4304320"/>
              </a:xfrm>
              <a:prstGeom prst="rect">
                <a:avLst/>
              </a:prstGeom>
              <a:noFill/>
            </p:spPr>
            <p:txBody>
              <a:bodyPr wrap="square">
                <a:spAutoFit/>
              </a:bodyPr>
              <a:lstStyle/>
              <a:p>
                <a:pPr marL="0" marR="0" algn="just">
                  <a:lnSpc>
                    <a:spcPct val="150000"/>
                  </a:lnSpc>
                  <a:spcBef>
                    <a:spcPts val="200"/>
                  </a:spcBef>
                </a:pPr>
                <a:r>
                  <a:rPr lang="en-US" sz="2000" b="1" dirty="0">
                    <a:solidFill>
                      <a:srgbClr val="000000"/>
                    </a:solidFill>
                    <a:effectLst/>
                    <a:latin typeface="Times New Roman" panose="02020603050405020304" pitchFamily="18" charset="0"/>
                    <a:ea typeface="Times New Roman" panose="02020603050405020304" pitchFamily="18" charset="0"/>
                  </a:rPr>
                  <a:t>Step 5: Calculate Remaining Forces</a:t>
                </a:r>
                <a:endParaRPr lang="en-US" sz="2000" b="1" dirty="0">
                  <a:effectLst/>
                  <a:latin typeface="Times New Roman" panose="02020603050405020304" pitchFamily="18" charset="0"/>
                  <a:ea typeface="Times New Roman" panose="02020603050405020304" pitchFamily="18" charset="0"/>
                </a:endParaRPr>
              </a:p>
              <a:p>
                <a:pPr marL="342900" marR="6985" lvl="0" indent="-342900" algn="just">
                  <a:lnSpc>
                    <a:spcPct val="150000"/>
                  </a:lnSpc>
                  <a:buFont typeface="+mj-lt"/>
                  <a:buAutoNum type="alphaLcParenBoth"/>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If unit wins: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Remaining Unit Forces =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B</m:t>
                        </m:r>
                      </m:e>
                      <m:sub>
                        <m:r>
                          <a:rPr lang="en-US" sz="20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unit</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enemy</m:t>
                            </m:r>
                          </m:sub>
                        </m:sSub>
                      </m:num>
                      <m:den>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unit</m:t>
                            </m:r>
                          </m:sub>
                        </m:sSub>
                      </m:den>
                    </m:f>
                  </m:oMath>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5000</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5529.6−4286.3</m:t>
                        </m:r>
                      </m:num>
                      <m:den>
                        <m:r>
                          <a:rPr lang="en-US" sz="2000" i="1">
                            <a:effectLst/>
                            <a:latin typeface="Cambria Math" panose="02040503050406030204" pitchFamily="18" charset="0"/>
                            <a:ea typeface="Calibri" panose="020F0502020204030204" pitchFamily="34" charset="0"/>
                            <a:cs typeface="Times New Roman" panose="02020603050405020304" pitchFamily="18" charset="0"/>
                          </a:rPr>
                          <m:t>5529.6</m:t>
                        </m:r>
                      </m:den>
                    </m:f>
                    <m:r>
                      <a:rPr lang="en-US" sz="2000" i="1">
                        <a:effectLst/>
                        <a:latin typeface="Cambria Math" panose="02040503050406030204" pitchFamily="18" charset="0"/>
                        <a:ea typeface="Calibri" panose="020F0502020204030204" pitchFamily="34" charset="0"/>
                        <a:cs typeface="Times New Roman" panose="02020603050405020304" pitchFamily="18" charset="0"/>
                      </a:rPr>
                      <m:t>=1120</m:t>
                    </m:r>
                  </m:oMath>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Font typeface="+mj-lt"/>
                  <a:buAutoNum type="alphaLcParenBoth"/>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If unit wins: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Remaining Enemy Forces = </a:t>
                </a:r>
                <a14:m>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R</m:t>
                        </m:r>
                      </m:e>
                      <m:sub>
                        <m:r>
                          <a:rPr lang="en-US" sz="200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enemy</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unit</m:t>
                            </m:r>
                          </m:sub>
                        </m:sSub>
                      </m:num>
                      <m:den>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CP</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enemy</m:t>
                            </m:r>
                          </m:sub>
                        </m:sSub>
                      </m:den>
                    </m:f>
                  </m:oMath>
                </a14:m>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lnSpc>
                    <a:spcPct val="150000"/>
                  </a:lnSpc>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14:m>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6000</m:t>
                    </m:r>
                    <m:r>
                      <a:rPr lang="en-US" sz="200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a:effectLst/>
                            <a:latin typeface="Cambria Math" panose="02040503050406030204" pitchFamily="18" charset="0"/>
                            <a:ea typeface="Calibri" panose="020F0502020204030204" pitchFamily="34" charset="0"/>
                            <a:cs typeface="Times New Roman" panose="02020603050405020304" pitchFamily="18" charset="0"/>
                          </a:rPr>
                          <m:t>4286.3−5529.6</m:t>
                        </m:r>
                      </m:num>
                      <m:den>
                        <m:r>
                          <a:rPr lang="en-US" sz="2000" i="1">
                            <a:effectLst/>
                            <a:latin typeface="Cambria Math" panose="02040503050406030204" pitchFamily="18" charset="0"/>
                            <a:ea typeface="Calibri" panose="020F0502020204030204" pitchFamily="34" charset="0"/>
                            <a:cs typeface="Times New Roman" panose="02020603050405020304" pitchFamily="18" charset="0"/>
                          </a:rPr>
                          <m:t>4286.3</m:t>
                        </m:r>
                      </m:den>
                    </m:f>
                  </m:oMath>
                </a14:m>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 0 (Units Win)</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mc:Choice>
        <mc:Fallback xmlns="">
          <p:sp>
            <p:nvSpPr>
              <p:cNvPr id="4" name="TextBox 3">
                <a:extLst>
                  <a:ext uri="{FF2B5EF4-FFF2-40B4-BE49-F238E27FC236}">
                    <a16:creationId xmlns:a16="http://schemas.microsoft.com/office/drawing/2014/main" id="{464D52B7-8CD6-9CD0-C710-5BC5AC587A02}"/>
                  </a:ext>
                </a:extLst>
              </p:cNvPr>
              <p:cNvSpPr txBox="1">
                <a:spLocks noRot="1" noChangeAspect="1" noMove="1" noResize="1" noEditPoints="1" noAdjustHandles="1" noChangeArrowheads="1" noChangeShapeType="1" noTextEdit="1"/>
              </p:cNvSpPr>
              <p:nvPr/>
            </p:nvSpPr>
            <p:spPr>
              <a:xfrm>
                <a:off x="191589" y="700842"/>
                <a:ext cx="8748997" cy="4304320"/>
              </a:xfrm>
              <a:prstGeom prst="rect">
                <a:avLst/>
              </a:prstGeom>
              <a:blipFill>
                <a:blip r:embed="rId4"/>
                <a:stretch>
                  <a:fillRect l="-696"/>
                </a:stretch>
              </a:blipFill>
            </p:spPr>
            <p:txBody>
              <a:bodyPr/>
              <a:lstStyle/>
              <a:p>
                <a:r>
                  <a:rPr lang="en-US">
                    <a:noFill/>
                  </a:rPr>
                  <a:t> </a:t>
                </a:r>
              </a:p>
            </p:txBody>
          </p:sp>
        </mc:Fallback>
      </mc:AlternateContent>
    </p:spTree>
    <p:extLst>
      <p:ext uri="{BB962C8B-B14F-4D97-AF65-F5344CB8AC3E}">
        <p14:creationId xmlns:p14="http://schemas.microsoft.com/office/powerpoint/2010/main" val="131157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02EB2-CDE9-DEC2-D608-C52EE4A18B53}"/>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3E2631A5-12BA-17E8-4453-C8CED2D5F900}"/>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FD776EF-8213-807A-6740-B4EE95E3104D}"/>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943BBB-A094-6F4F-7E06-EDBDFD64FB5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8A4E789B-D643-2FFB-F461-1E0A28F5B54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E3CE3159-3BDE-FBFA-5B9A-B3B9C9555247}"/>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53</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F1D1601-0496-43CC-DF67-A2444A54A65B}"/>
              </a:ext>
            </a:extLst>
          </p:cNvPr>
          <p:cNvSpPr txBox="1"/>
          <p:nvPr/>
        </p:nvSpPr>
        <p:spPr>
          <a:xfrm>
            <a:off x="191589" y="700842"/>
            <a:ext cx="8748997" cy="985976"/>
          </a:xfrm>
          <a:prstGeom prst="rect">
            <a:avLst/>
          </a:prstGeom>
          <a:noFill/>
        </p:spPr>
        <p:txBody>
          <a:bodyPr wrap="square">
            <a:spAutoFit/>
          </a:bodyPr>
          <a:lstStyle/>
          <a:p>
            <a:pPr marL="0" marR="0" algn="just">
              <a:lnSpc>
                <a:spcPct val="150000"/>
              </a:lnSpc>
              <a:spcBef>
                <a:spcPts val="200"/>
              </a:spcBef>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Step 6: Summary of Battle Results</a:t>
            </a:r>
          </a:p>
          <a:p>
            <a:pPr marL="0" marR="0" algn="just">
              <a:lnSpc>
                <a:spcPct val="150000"/>
              </a:lnSpc>
              <a:spcBef>
                <a:spcPts val="200"/>
              </a:spcBef>
            </a:pP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graphicFrame>
        <p:nvGraphicFramePr>
          <p:cNvPr id="6" name="Table 5">
            <a:extLst>
              <a:ext uri="{FF2B5EF4-FFF2-40B4-BE49-F238E27FC236}">
                <a16:creationId xmlns:a16="http://schemas.microsoft.com/office/drawing/2014/main" id="{3E50104D-8FC4-ECB5-F1A0-F9C8848A9400}"/>
              </a:ext>
            </a:extLst>
          </p:cNvPr>
          <p:cNvGraphicFramePr>
            <a:graphicFrameLocks noGrp="1"/>
          </p:cNvGraphicFramePr>
          <p:nvPr>
            <p:extLst>
              <p:ext uri="{D42A27DB-BD31-4B8C-83A1-F6EECF244321}">
                <p14:modId xmlns:p14="http://schemas.microsoft.com/office/powerpoint/2010/main" val="1964347487"/>
              </p:ext>
            </p:extLst>
          </p:nvPr>
        </p:nvGraphicFramePr>
        <p:xfrm>
          <a:off x="1252475" y="1774216"/>
          <a:ext cx="6627224" cy="3721841"/>
        </p:xfrm>
        <a:graphic>
          <a:graphicData uri="http://schemas.openxmlformats.org/drawingml/2006/table">
            <a:tbl>
              <a:tblPr firstRow="1" firstCol="1" bandRow="1">
                <a:tableStyleId>{5C22544A-7EE6-4342-B048-85BDC9FD1C3A}</a:tableStyleId>
              </a:tblPr>
              <a:tblGrid>
                <a:gridCol w="3378925">
                  <a:extLst>
                    <a:ext uri="{9D8B030D-6E8A-4147-A177-3AD203B41FA5}">
                      <a16:colId xmlns:a16="http://schemas.microsoft.com/office/drawing/2014/main" val="3619286788"/>
                    </a:ext>
                  </a:extLst>
                </a:gridCol>
                <a:gridCol w="3248299">
                  <a:extLst>
                    <a:ext uri="{9D8B030D-6E8A-4147-A177-3AD203B41FA5}">
                      <a16:colId xmlns:a16="http://schemas.microsoft.com/office/drawing/2014/main" val="3305601078"/>
                    </a:ext>
                  </a:extLst>
                </a:gridCol>
              </a:tblGrid>
              <a:tr h="328529">
                <a:tc>
                  <a:txBody>
                    <a:bodyPr/>
                    <a:lstStyle/>
                    <a:p>
                      <a:pPr marL="0" marR="6985" algn="ctr">
                        <a:lnSpc>
                          <a:spcPct val="150000"/>
                        </a:lnSpc>
                      </a:pPr>
                      <a:r>
                        <a:rPr lang="en-US" sz="2000" kern="100">
                          <a:effectLst/>
                          <a:latin typeface="Times New Roman" panose="02020603050405020304" pitchFamily="18" charset="0"/>
                          <a:cs typeface="Times New Roman" panose="02020603050405020304" pitchFamily="18" charset="0"/>
                        </a:rPr>
                        <a:t>Result</a:t>
                      </a:r>
                      <a:endParaRPr lang="en-US"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275" marR="1275" marT="1275" marB="1275"/>
                </a:tc>
                <a:tc>
                  <a:txBody>
                    <a:bodyPr/>
                    <a:lstStyle/>
                    <a:p>
                      <a:pPr marL="0" marR="6985" algn="ctr">
                        <a:lnSpc>
                          <a:spcPct val="150000"/>
                        </a:lnSpc>
                      </a:pPr>
                      <a:r>
                        <a:rPr lang="en-US" sz="2000" dirty="0">
                          <a:effectLst/>
                          <a:latin typeface="Times New Roman" panose="02020603050405020304" pitchFamily="18" charset="0"/>
                          <a:cs typeface="Times New Roman" panose="02020603050405020304" pitchFamily="18" charset="0"/>
                        </a:rPr>
                        <a:t>Value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4034924740"/>
                  </a:ext>
                </a:extLst>
              </a:tr>
              <a:tr h="725960">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Battle Duration (Units win)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15 hours, 15.5 minutes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3518209388"/>
                  </a:ext>
                </a:extLst>
              </a:tr>
              <a:tr h="795495">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Battle Duration (Enemy wins)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Not applicable (Units win)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2542454628"/>
                  </a:ext>
                </a:extLst>
              </a:tr>
              <a:tr h="621657">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Remaining Unit Forces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1120 soldiers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635699924"/>
                  </a:ext>
                </a:extLst>
              </a:tr>
              <a:tr h="691192">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Remaining Enemy Forces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tc>
                  <a:txBody>
                    <a:bodyPr/>
                    <a:lstStyle/>
                    <a:p>
                      <a:pPr marL="0" marR="6985" algn="ctr">
                        <a:lnSpc>
                          <a:spcPct val="150000"/>
                        </a:lnSpc>
                      </a:pPr>
                      <a:r>
                        <a:rPr lang="en-US" sz="2000">
                          <a:effectLst/>
                          <a:latin typeface="Times New Roman" panose="02020603050405020304" pitchFamily="18" charset="0"/>
                          <a:cs typeface="Times New Roman" panose="02020603050405020304" pitchFamily="18" charset="0"/>
                        </a:rPr>
                        <a:t>0 (enemy eliminated)</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1136154062"/>
                  </a:ext>
                </a:extLst>
              </a:tr>
              <a:tr h="482587">
                <a:tc>
                  <a:txBody>
                    <a:bodyPr/>
                    <a:lstStyle/>
                    <a:p>
                      <a:pPr marL="0" marR="6985" algn="ctr">
                        <a:lnSpc>
                          <a:spcPct val="150000"/>
                        </a:lnSpc>
                      </a:pPr>
                      <a:r>
                        <a:rPr lang="en-US" sz="2000" dirty="0">
                          <a:effectLst/>
                          <a:latin typeface="Times New Roman" panose="02020603050405020304" pitchFamily="18" charset="0"/>
                          <a:cs typeface="Times New Roman" panose="02020603050405020304" pitchFamily="18" charset="0"/>
                        </a:rPr>
                        <a:t>Battle Outcome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tc>
                  <a:txBody>
                    <a:bodyPr/>
                    <a:lstStyle/>
                    <a:p>
                      <a:pPr marL="0" marR="6985" algn="ctr">
                        <a:lnSpc>
                          <a:spcPct val="150000"/>
                        </a:lnSpc>
                      </a:pPr>
                      <a:r>
                        <a:rPr lang="en-US" sz="2000" dirty="0">
                          <a:effectLst/>
                          <a:latin typeface="Times New Roman" panose="02020603050405020304" pitchFamily="18" charset="0"/>
                          <a:cs typeface="Times New Roman" panose="02020603050405020304" pitchFamily="18" charset="0"/>
                        </a:rPr>
                        <a:t>Victory for Units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183" marR="9183" marT="0" marB="0"/>
                </a:tc>
                <a:extLst>
                  <a:ext uri="{0D108BD9-81ED-4DB2-BD59-A6C34878D82A}">
                    <a16:rowId xmlns:a16="http://schemas.microsoft.com/office/drawing/2014/main" val="1503565711"/>
                  </a:ext>
                </a:extLst>
              </a:tr>
            </a:tbl>
          </a:graphicData>
        </a:graphic>
      </p:graphicFrame>
    </p:spTree>
    <p:extLst>
      <p:ext uri="{BB962C8B-B14F-4D97-AF65-F5344CB8AC3E}">
        <p14:creationId xmlns:p14="http://schemas.microsoft.com/office/powerpoint/2010/main" val="4253153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EC51F-8068-E38F-819F-46F0B652424C}"/>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2153FD40-D4D3-DF1A-BD3A-7BBFF9694DF0}"/>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AABAE61-E1CE-DBCD-2A6D-8D7C0260EC04}"/>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3CB40345-B59C-FF78-CB69-CEC9F1B0BDD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4B09AA46-F8E5-55AB-9188-AAB50FEBDF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50C0F083-3F5A-2FCB-E526-7A8D3676847C}"/>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54</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3A780E9-FC62-2F96-D121-46D22794C28F}"/>
              </a:ext>
            </a:extLst>
          </p:cNvPr>
          <p:cNvSpPr txBox="1"/>
          <p:nvPr/>
        </p:nvSpPr>
        <p:spPr>
          <a:xfrm>
            <a:off x="315432" y="710341"/>
            <a:ext cx="8748997" cy="5324535"/>
          </a:xfrm>
          <a:prstGeom prst="rect">
            <a:avLst/>
          </a:prstGeom>
          <a:noFill/>
        </p:spPr>
        <p:txBody>
          <a:bodyPr wrap="square">
            <a:spAutoFit/>
          </a:bodyPr>
          <a:lstStyle/>
          <a:p>
            <a:pPr marL="342900" marR="0" indent="-342900" algn="just">
              <a:spcBef>
                <a:spcPts val="200"/>
              </a:spcBef>
              <a:buFont typeface="Wingdings" panose="05000000000000000000" pitchFamily="2" charset="2"/>
              <a:buChar char="q"/>
            </a:pPr>
            <a:r>
              <a:rPr lang="en-US" sz="2000" b="1" dirty="0">
                <a:solidFill>
                  <a:srgbClr val="000000"/>
                </a:solidFill>
                <a:effectLst/>
                <a:latin typeface="Times New Roman" panose="02020603050405020304" pitchFamily="18" charset="0"/>
                <a:ea typeface="Times New Roman" panose="02020603050405020304" pitchFamily="18" charset="0"/>
              </a:rPr>
              <a:t>Step 7: Most Dangerous Enemy Calculation</a:t>
            </a:r>
            <a:endParaRPr lang="en-US" sz="2000" b="1" dirty="0">
              <a:effectLst/>
              <a:latin typeface="Times New Roman" panose="02020603050405020304" pitchFamily="18" charset="0"/>
              <a:ea typeface="Times New Roman" panose="02020603050405020304" pitchFamily="18" charset="0"/>
            </a:endParaRPr>
          </a:p>
          <a:p>
            <a:pPr marL="0" marR="6985" indent="457200"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formula for the Threat Score is: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485900" marR="6985" indent="-1028700"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Threat Score=(Manpower×0.3)+(Weapon Power×0.7)</a:t>
            </a:r>
          </a:p>
          <a:p>
            <a:pPr marL="342900" marR="6985" lvl="0" indent="-342900" algn="just">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Example Calculation</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Let’s assume we have the following data for two enemies: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6363" marR="6985" lvl="0" indent="-342900"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Enemy 1:</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Manpower: 100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"Rocket Launcher"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Ammo Amount: 50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Blast Radius: 2.5 (from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blastRadiusMap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Rate of Fire: 3 (from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rateOfFireMap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6363" marR="6985" lvl="0" indent="-339725" algn="just" fontAlgn="base">
              <a:buClr>
                <a:srgbClr val="0D0D0D"/>
              </a:buClr>
              <a:buSzPts val="1400"/>
              <a:buFont typeface="Wingdings" panose="05000000000000000000" pitchFamily="2" charset="2"/>
              <a:buChar char="v"/>
            </a:pPr>
            <a:r>
              <a:rPr lang="en-US" sz="2000" u="none" strike="noStrike"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Enemy 2:</a:t>
            </a:r>
            <a:endParaRPr lang="en-US" sz="2000" u="none" strike="noStrike" dirty="0">
              <a:effectLst/>
              <a:uFill>
                <a:solidFill>
                  <a:srgbClr val="000000"/>
                </a:solidFill>
              </a:uFill>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Manpower: 150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Type: "Machine Gun"</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Ammo Amount: 200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Blast Radius: 1.0 (from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blastRadiusMap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Rate of Fire: 10 (from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rateOfFireMap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550056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6271E-ADCB-F80B-7C65-BCF657E326DF}"/>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F4AAF96-32EA-DAFC-99F8-669C197E56AD}"/>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2D53CD1-F87A-AECC-F600-2D384C1D34E2}"/>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FDFDB659-B4DF-CD16-F2A5-0AB9EE1A3B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737EA72A-EC75-23E8-F5CF-73DDF727DE8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A3CB7C2B-229A-938E-FEED-5CE9D604461F}"/>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55</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F6FB60B-21B7-69EE-3B00-4A89F1B0CFA6}"/>
              </a:ext>
            </a:extLst>
          </p:cNvPr>
          <p:cNvSpPr txBox="1"/>
          <p:nvPr/>
        </p:nvSpPr>
        <p:spPr>
          <a:xfrm>
            <a:off x="315432" y="710341"/>
            <a:ext cx="8748997" cy="5890715"/>
          </a:xfrm>
          <a:prstGeom prst="rect">
            <a:avLst/>
          </a:prstGeom>
          <a:noFill/>
        </p:spPr>
        <p:txBody>
          <a:bodyPr wrap="square">
            <a:spAutoFit/>
          </a:bodyPr>
          <a:lstStyle/>
          <a:p>
            <a:pPr marL="342900" marR="0" indent="-342900" algn="just">
              <a:spcBef>
                <a:spcPts val="200"/>
              </a:spcBef>
              <a:buFont typeface="Wingdings" panose="05000000000000000000" pitchFamily="2" charset="2"/>
              <a:buChar char="q"/>
            </a:pPr>
            <a:r>
              <a:rPr lang="en-US" sz="2000" b="1" dirty="0">
                <a:solidFill>
                  <a:srgbClr val="000000"/>
                </a:solidFill>
                <a:effectLst/>
                <a:latin typeface="Times New Roman" panose="02020603050405020304" pitchFamily="18" charset="0"/>
                <a:ea typeface="Times New Roman" panose="02020603050405020304" pitchFamily="18" charset="0"/>
              </a:rPr>
              <a:t>Step 7: Most Dangerous Enemy Calculation</a:t>
            </a:r>
            <a:endParaRPr lang="en-US" sz="2000" b="1" dirty="0">
              <a:effectLst/>
              <a:latin typeface="Times New Roman" panose="02020603050405020304" pitchFamily="18" charset="0"/>
              <a:ea typeface="Times New Roman" panose="02020603050405020304" pitchFamily="18" charset="0"/>
            </a:endParaRPr>
          </a:p>
          <a:p>
            <a:pPr marL="342900" marR="6985" lvl="0" indent="-342900" algn="just">
              <a:lnSpc>
                <a:spcPct val="150000"/>
              </a:lnSpc>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Step 1: Calculate Weapon Power for Each Enemy</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6363" marR="6985" lvl="0" indent="-461963"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1:</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Power=Ammo Amount × Blast Radius × Rate of Fire Weapon Power=50×2.5×3=375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14450" marR="6985" lvl="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2:</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Weapon Power=200×1.0×10=2000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6985" lvl="0" indent="-342900" algn="just">
              <a:lnSpc>
                <a:spcPct val="150000"/>
              </a:lnSpc>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Step 2: Calculate Threat Score for Each Enemy</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6363" marR="6985" lvl="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1:</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Threat Score = (Manpower×0.3) + (Weapon Power × 0.7 ) Threat Score=(100×0.3)+(375×0.7)=30+262.5=292.5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6363" marR="6985" lvl="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2:</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1371600" marR="6985"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Threat Score=(150×0.3)+(2000×0.7)=45+1400=1445 </a:t>
            </a:r>
            <a:endParaRPr lang="en-US" sz="18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773292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A4AB1-D454-309E-531B-952FC8A7A861}"/>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4CB463E-67DD-15D4-8557-A14B54F7626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Myanmar Text" panose="020B0502040204020203" pitchFamily="34" charset="0"/>
              </a:rPr>
              <a:t>Battle Results for TDSS Feedback (Cont’d)</a:t>
            </a:r>
            <a:endParaRPr lang="en-US" sz="7200" b="1" dirty="0">
              <a:ln w="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1093085-A9EA-786F-6A72-36FC9A2FDA32}"/>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1C1133ED-3BC8-6D43-E0C5-A2301AAC0BA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44818B0C-5588-05D2-8013-D5FFC0142D7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DFF29D5A-E1AA-A8CB-1E59-A55BB6D9D892}"/>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56</a:t>
            </a:fld>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9D23E6E-29FF-8249-6228-2B04406954F1}"/>
              </a:ext>
            </a:extLst>
          </p:cNvPr>
          <p:cNvSpPr txBox="1"/>
          <p:nvPr/>
        </p:nvSpPr>
        <p:spPr>
          <a:xfrm>
            <a:off x="315432" y="710341"/>
            <a:ext cx="8748997" cy="3114763"/>
          </a:xfrm>
          <a:prstGeom prst="rect">
            <a:avLst/>
          </a:prstGeom>
          <a:noFill/>
        </p:spPr>
        <p:txBody>
          <a:bodyPr wrap="square">
            <a:spAutoFit/>
          </a:bodyPr>
          <a:lstStyle/>
          <a:p>
            <a:pPr marL="342900" marR="0" indent="-342900" algn="just">
              <a:spcBef>
                <a:spcPts val="200"/>
              </a:spcBef>
              <a:buFont typeface="Wingdings" panose="05000000000000000000" pitchFamily="2" charset="2"/>
              <a:buChar char="q"/>
            </a:pPr>
            <a:r>
              <a:rPr lang="en-US" sz="2000" b="1" dirty="0">
                <a:solidFill>
                  <a:srgbClr val="000000"/>
                </a:solidFill>
                <a:effectLst/>
                <a:latin typeface="Times New Roman" panose="02020603050405020304" pitchFamily="18" charset="0"/>
                <a:ea typeface="Times New Roman" panose="02020603050405020304" pitchFamily="18" charset="0"/>
              </a:rPr>
              <a:t>Step 7: Most Dangerous Enemy Calculation</a:t>
            </a:r>
            <a:endParaRPr lang="en-US" sz="2000" b="1" dirty="0">
              <a:effectLst/>
              <a:latin typeface="Times New Roman" panose="02020603050405020304" pitchFamily="18" charset="0"/>
              <a:ea typeface="Times New Roman" panose="02020603050405020304" pitchFamily="18" charset="0"/>
            </a:endParaRPr>
          </a:p>
          <a:p>
            <a:pPr marL="342900" marR="6985" lvl="0" indent="-342900" algn="just">
              <a:lnSpc>
                <a:spcPct val="150000"/>
              </a:lnSpc>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Step 3: Compare Threat Scores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lvl="0" indent="-452438"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1 Threat Score: 292.5</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914400" marR="6985" lvl="0" indent="-452438" algn="just">
              <a:lnSpc>
                <a:spcPct val="150000"/>
              </a:lnSpc>
              <a:buSzPts val="1400"/>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2 Threat Score: 1445</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0" marR="6985" indent="457200"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Enemy 2 has a significantly higher Threat Score (1445) compared to Enemy 1 (292.5). Therefore, Enemy 2 is identified as the most dangerous enemy and should be targeted first.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Tree>
    <p:extLst>
      <p:ext uri="{BB962C8B-B14F-4D97-AF65-F5344CB8AC3E}">
        <p14:creationId xmlns:p14="http://schemas.microsoft.com/office/powerpoint/2010/main" val="615372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Implementation</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1" name="Slide Number Placeholder 1">
            <a:extLst>
              <a:ext uri="{FF2B5EF4-FFF2-40B4-BE49-F238E27FC236}">
                <a16:creationId xmlns:a16="http://schemas.microsoft.com/office/drawing/2014/main" id="{1AE7EC16-C2BE-4A27-A114-172165107DE3}"/>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57</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614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F7D3FA58-3B06-43F5-B046-D7FD40B0CCC0}"/>
              </a:ext>
            </a:extLst>
          </p:cNvPr>
          <p:cNvSpPr>
            <a:spLocks noChangeArrowheads="1"/>
          </p:cNvSpPr>
          <p:nvPr/>
        </p:nvSpPr>
        <p:spPr bwMode="auto">
          <a:xfrm>
            <a:off x="79571" y="32655"/>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Conclusion</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43AFB5D-C581-0E34-6F3E-88CF978102FE}"/>
              </a:ext>
            </a:extLst>
          </p:cNvPr>
          <p:cNvSpPr txBox="1">
            <a:spLocks/>
          </p:cNvSpPr>
          <p:nvPr/>
        </p:nvSpPr>
        <p:spPr>
          <a:xfrm>
            <a:off x="363286" y="622803"/>
            <a:ext cx="8345364" cy="59347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system supports an Automated Military Tactical Support System, designed to leverage advancements in Geospatial Information Systems (GIS) and algorithmic optimization to provide dynamic visualizations of weapon firing ranges and comprehensive engagement planning.</a:t>
            </a:r>
          </a:p>
          <a:p>
            <a:pPr marL="342900" indent="-342900" algn="just">
              <a:lnSpc>
                <a:spcPct val="150000"/>
              </a:lnSpc>
              <a:buFont typeface="Wingdings" panose="05000000000000000000" pitchFamily="2" charset="2"/>
              <a:buChar char="v"/>
            </a:pPr>
            <a:r>
              <a:rPr lang="en-US" sz="2000" dirty="0">
                <a:effectLst/>
                <a:latin typeface="Times New Roman" panose="02020603050405020304" pitchFamily="18" charset="0"/>
                <a:ea typeface="Times New Roman" panose="02020603050405020304" pitchFamily="18" charset="0"/>
              </a:rPr>
              <a:t>It also supports to automate the process of retrieving location data, measuring distances, visualizing weapon ranges, and calculating optimal engagement strategies, thereby providing military personnel with a robust tool for more precise and effective decision-making.</a:t>
            </a:r>
          </a:p>
        </p:txBody>
      </p:sp>
      <p:sp>
        <p:nvSpPr>
          <p:cNvPr id="4" name="Rectangle 3">
            <a:extLst>
              <a:ext uri="{FF2B5EF4-FFF2-40B4-BE49-F238E27FC236}">
                <a16:creationId xmlns:a16="http://schemas.microsoft.com/office/drawing/2014/main" id="{BF99081F-12EF-0224-FCD1-E0D7152F5F1E}"/>
              </a:ext>
            </a:extLst>
          </p:cNvPr>
          <p:cNvSpPr/>
          <p:nvPr/>
        </p:nvSpPr>
        <p:spPr>
          <a:xfrm>
            <a:off x="71124" y="0"/>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9" descr="DSA">
            <a:extLst>
              <a:ext uri="{FF2B5EF4-FFF2-40B4-BE49-F238E27FC236}">
                <a16:creationId xmlns:a16="http://schemas.microsoft.com/office/drawing/2014/main" id="{320335BA-F815-44D1-9B4A-5AD3D12A88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8920E877-1CA4-4A75-BB8D-3213E81D57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4" name="Slide Number Placeholder 1">
            <a:extLst>
              <a:ext uri="{FF2B5EF4-FFF2-40B4-BE49-F238E27FC236}">
                <a16:creationId xmlns:a16="http://schemas.microsoft.com/office/drawing/2014/main" id="{77577BFA-DAC7-4079-92F8-C6055A837B0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58</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1356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Benefits of the System</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70E4EAAF-0899-4A45-A330-AAA94674C83F}"/>
              </a:ext>
            </a:extLst>
          </p:cNvPr>
          <p:cNvSpPr/>
          <p:nvPr/>
        </p:nvSpPr>
        <p:spPr>
          <a:xfrm>
            <a:off x="51435" y="492725"/>
            <a:ext cx="8897049" cy="6275051"/>
          </a:xfrm>
          <a:prstGeom prst="rect">
            <a:avLst/>
          </a:prstGeom>
        </p:spPr>
        <p:txBody>
          <a:bodyPr wrap="square">
            <a:spAutoFit/>
          </a:bodyPr>
          <a:lstStyle/>
          <a:p>
            <a:pPr marL="342900" marR="0" lvl="0" indent="-342900" algn="just">
              <a:lnSpc>
                <a:spcPct val="150000"/>
              </a:lnSpc>
              <a:buSzPts val="140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The system provides a streamlined process for analyzing geospatial data, calculating distances, and identifying the most suitable weapons for a given scenario. This enhances the decision-making speed and accuracy for military operations.</a:t>
            </a:r>
          </a:p>
          <a:p>
            <a:pPr marL="342900" marR="0" lvl="0" indent="-342900" algn="just">
              <a:lnSpc>
                <a:spcPct val="150000"/>
              </a:lnSpc>
              <a:buSzPts val="140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By integrating Google Hybrid Maps, UTM maps, and MGRS grids, the system offers precise and detailed mapping capabilities, allowing users to visualize and manage positional data effectively.</a:t>
            </a:r>
          </a:p>
          <a:p>
            <a:pPr marL="342900" marR="0" lvl="0" indent="-342900" algn="just">
              <a:lnSpc>
                <a:spcPct val="150000"/>
              </a:lnSpc>
              <a:buSzPts val="140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The use of local storage for map caching and integration with web APIs ensures the system can operate reliably in both offline and online environments, making it adaptable to various operational contexts.</a:t>
            </a:r>
          </a:p>
          <a:p>
            <a:pPr marL="342900" marR="0" lvl="0" indent="-342900" algn="just">
              <a:lnSpc>
                <a:spcPct val="150000"/>
              </a:lnSpc>
              <a:buSzPts val="140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With features such as drawing weapon firing ranges, calculating distances and bearings, and simulating battle results using Lanchester’s Square Law, the system allows users to predict and plan outcomes more effectively.</a:t>
            </a:r>
          </a:p>
          <a:p>
            <a:pPr marL="342900" marR="0" lvl="0" indent="-342900" algn="just">
              <a:lnSpc>
                <a:spcPct val="150000"/>
              </a:lnSpc>
              <a:buSzPts val="1400"/>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The implementation of the A* algorithm enables users to identify the most efficient routes for troop and equipment movement, avoiding obstacles and enhancing operational efficiency.</a:t>
            </a:r>
          </a:p>
        </p:txBody>
      </p:sp>
      <p:sp>
        <p:nvSpPr>
          <p:cNvPr id="11" name="Slide Number Placeholder 1">
            <a:extLst>
              <a:ext uri="{FF2B5EF4-FFF2-40B4-BE49-F238E27FC236}">
                <a16:creationId xmlns:a16="http://schemas.microsoft.com/office/drawing/2014/main" id="{D95DBA13-C4A9-4FEE-A12D-583B2DAB0B4F}"/>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59</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984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D8E2DFEA-D00E-434F-AD87-C577AD1237AB}"/>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Problem Statement</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141618" y="723170"/>
            <a:ext cx="8820253" cy="6517757"/>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5138" marR="0" lvl="0" indent="-465138" algn="just">
              <a:lnSpc>
                <a:spcPct val="170000"/>
              </a:lnSpc>
              <a:spcBef>
                <a:spcPts val="0"/>
              </a:spcBef>
              <a:spcAft>
                <a:spcPts val="0"/>
              </a:spcAft>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modern military, effective tactical planning and resource allocation are critical for mission success and minimizing collateral damage.</a:t>
            </a:r>
          </a:p>
          <a:p>
            <a:pPr marL="465138" marR="0" lvl="0" indent="-465138" algn="just">
              <a:lnSpc>
                <a:spcPct val="170000"/>
              </a:lnSpc>
              <a:spcBef>
                <a:spcPts val="0"/>
              </a:spcBef>
              <a:spcAft>
                <a:spcPts val="0"/>
              </a:spcAft>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current methods of tactical planning are time-consuming, prone to human error, and lack the agility required for real-time decision-making. </a:t>
            </a:r>
          </a:p>
          <a:p>
            <a:pPr marL="465138" marR="0" lvl="0" indent="-465138" algn="just">
              <a:lnSpc>
                <a:spcPct val="170000"/>
              </a:lnSpc>
              <a:spcBef>
                <a:spcPts val="0"/>
              </a:spcBef>
              <a:spcAft>
                <a:spcPts val="0"/>
              </a:spcAft>
              <a:buSzPts val="1400"/>
              <a:buFont typeface="Wingdings" panose="05000000000000000000" pitchFamily="2" charset="2"/>
              <a:buChar char="v"/>
            </a:pPr>
            <a:r>
              <a:rPr lang="en-US" sz="2000" kern="0" dirty="0">
                <a:effectLst/>
                <a:latin typeface="Times New Roman" panose="02020603050405020304" pitchFamily="18" charset="0"/>
                <a:ea typeface="Calibri" panose="020F0502020204030204" pitchFamily="34" charset="0"/>
                <a:cs typeface="Myanmar Text" panose="020B0502040204020203" pitchFamily="34" charset="0"/>
              </a:rPr>
              <a:t>The absence of automated optimization algorithms in planning systems leads to suboptimal deployment of weapon systems.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65138" marR="0" lvl="0" indent="-465138" algn="just">
              <a:lnSpc>
                <a:spcPct val="170000"/>
              </a:lnSpc>
              <a:spcBef>
                <a:spcPts val="0"/>
              </a:spcBef>
              <a:spcAft>
                <a:spcPts val="0"/>
              </a:spcAft>
              <a:buSzPts val="1400"/>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thesis aims to</a:t>
            </a:r>
            <a:r>
              <a:rPr lang="en-US" sz="2000" dirty="0">
                <a:effectLst/>
                <a:latin typeface="Myanmar3"/>
                <a:ea typeface="Calibri" panose="020F0502020204030204" pitchFamily="34" charset="0"/>
                <a:cs typeface="Myanmar3"/>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develop an Automated TDSS that integrates real-time geospatial data, advanced algorithms, and intuitive visualizations to enhance tactical planning.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65138" marR="0" lvl="0" indent="-465138" algn="just">
              <a:lnSpc>
                <a:spcPct val="170000"/>
              </a:lnSpc>
              <a:spcBef>
                <a:spcPts val="0"/>
              </a:spcBef>
              <a:spcAft>
                <a:spcPts val="0"/>
              </a:spcAft>
              <a:buSzPts val="1400"/>
              <a:buFont typeface="Wingdings" panose="05000000000000000000" pitchFamily="2" charset="2"/>
              <a:buChar char="v"/>
            </a:pP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3D9DFF99-F50E-42E1-9C00-8213C93C9CFA}"/>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9" descr="DSA">
            <a:extLst>
              <a:ext uri="{FF2B5EF4-FFF2-40B4-BE49-F238E27FC236}">
                <a16:creationId xmlns:a16="http://schemas.microsoft.com/office/drawing/2014/main" id="{B269BEE9-56CE-4109-B208-0BE34EF277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2" name="Picture 9" descr="DSA">
            <a:extLst>
              <a:ext uri="{FF2B5EF4-FFF2-40B4-BE49-F238E27FC236}">
                <a16:creationId xmlns:a16="http://schemas.microsoft.com/office/drawing/2014/main" id="{946BDE24-4AB8-46DF-AE72-8A632D280CD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3" name="Slide Number Placeholder 1">
            <a:extLst>
              <a:ext uri="{FF2B5EF4-FFF2-40B4-BE49-F238E27FC236}">
                <a16:creationId xmlns:a16="http://schemas.microsoft.com/office/drawing/2014/main" id="{F51371B8-1978-41D9-858C-B797815EDDB5}"/>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5172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Limitation of the System</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BED03112-51FE-4562-8BC1-985ECB14D762}"/>
              </a:ext>
            </a:extLst>
          </p:cNvPr>
          <p:cNvSpPr/>
          <p:nvPr/>
        </p:nvSpPr>
        <p:spPr>
          <a:xfrm>
            <a:off x="109408" y="476987"/>
            <a:ext cx="8925185" cy="6275051"/>
          </a:xfrm>
          <a:prstGeom prst="rect">
            <a:avLst/>
          </a:prstGeom>
        </p:spPr>
        <p:txBody>
          <a:bodyPr wrap="square">
            <a:spAutoFit/>
          </a:bodyPr>
          <a:lstStyle/>
          <a:p>
            <a:pPr marL="342900" marR="0" lvl="0" indent="-342900" algn="just">
              <a:lnSpc>
                <a:spcPct val="150000"/>
              </a:lnSpc>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The system heavily relies on the accuracy of geospatial data from maps and APIs. Any errors or outdated data in the source can affect the precision of calculations and decision-making.</a:t>
            </a:r>
          </a:p>
          <a:p>
            <a:pPr marL="342900" marR="0" lvl="0" indent="-342900" algn="just">
              <a:lnSpc>
                <a:spcPct val="150000"/>
              </a:lnSpc>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While the system supports web APIs for geospatial data and weapon information, it lacks real-time integration for dynamic battlefield updates, such as moving units or changing obstacles.</a:t>
            </a:r>
          </a:p>
          <a:p>
            <a:pPr marL="342900" marR="0" lvl="0" indent="-342900" algn="just">
              <a:lnSpc>
                <a:spcPct val="150000"/>
              </a:lnSpc>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Although the system allows map caching for offline use, the availability of cached map tiles and data is limited to pre-downloaded regions, which may not cover all operational areas.</a:t>
            </a:r>
          </a:p>
          <a:p>
            <a:pPr marL="342900" marR="0" lvl="0" indent="-342900" algn="just">
              <a:lnSpc>
                <a:spcPct val="150000"/>
              </a:lnSpc>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The use of Lanchester's Square Law provides a mathematical model for battle outcomes but may oversimplify complex battlefield dynamics, such as terrain effects or real-time unit interactions.</a:t>
            </a:r>
          </a:p>
          <a:p>
            <a:pPr marL="342900" marR="0" lvl="0" indent="-342900" algn="just">
              <a:lnSpc>
                <a:spcPct val="150000"/>
              </a:lnSpc>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Pathfinding and obstacle avoidance using the A* algorithm may become computationally intensive in large-scale scenarios with numerous obstacles and units, potentially impacting performance.</a:t>
            </a:r>
          </a:p>
        </p:txBody>
      </p:sp>
      <p:sp>
        <p:nvSpPr>
          <p:cNvPr id="10" name="Slide Number Placeholder 1">
            <a:extLst>
              <a:ext uri="{FF2B5EF4-FFF2-40B4-BE49-F238E27FC236}">
                <a16:creationId xmlns:a16="http://schemas.microsoft.com/office/drawing/2014/main" id="{44A496FF-14BC-4B77-90B5-8D8EB2497E75}"/>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60</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624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References</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8F74427-FEE5-4EB7-A62B-CB7BD021BB57}"/>
              </a:ext>
            </a:extLst>
          </p:cNvPr>
          <p:cNvSpPr/>
          <p:nvPr/>
        </p:nvSpPr>
        <p:spPr>
          <a:xfrm>
            <a:off x="79571" y="810034"/>
            <a:ext cx="8809240" cy="5576976"/>
          </a:xfrm>
          <a:prstGeom prst="rect">
            <a:avLst/>
          </a:prstGeom>
        </p:spPr>
        <p:txBody>
          <a:bodyPr wrap="square">
            <a:spAutoFit/>
          </a:bodyPr>
          <a:lstStyle/>
          <a:p>
            <a:pPr marL="342900" marR="0" lvl="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Clausewitz, C. von. (1832).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On War”.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Defense Mapping Agency. (1989).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Technical Manual 8358.1: Datums, Ellipsoids, Grids, and Grid Reference Systems”.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Eccles, H. (1959).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Logistics in the National Defense”.</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El-</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Gohary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 &amp; El-</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Rabbany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(2011). Applications of Geographic Information Systems (GIS) in Military Operations.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Proceedings of the 2011 International Conference on Military Communications and Information Systems (ICMCIS)”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(pp. 1-6). IEEE.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Epstein, J. M. (1985).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The Calculus of Conventional War: Dynamic Analysis Without Lanchester Theory”.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Brookings Institution.</a:t>
            </a:r>
          </a:p>
          <a:p>
            <a:pPr marL="342900" indent="-342900" algn="just">
              <a:lnSpc>
                <a:spcPct val="150000"/>
              </a:lnSpc>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Hale, M., &amp; Davis, R. (2020).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The Role of Tactical Decision Support Systems in Modern Warfare”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Defense Technology Journal</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14(3),</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213-225.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
        <p:nvSpPr>
          <p:cNvPr id="10" name="Slide Number Placeholder 1">
            <a:extLst>
              <a:ext uri="{FF2B5EF4-FFF2-40B4-BE49-F238E27FC236}">
                <a16:creationId xmlns:a16="http://schemas.microsoft.com/office/drawing/2014/main" id="{53B130E5-815D-4E92-AA51-B5684ADB1AFE}"/>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61</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5993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References (Cont’d)</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8F74427-FEE5-4EB7-A62B-CB7BD021BB57}"/>
              </a:ext>
            </a:extLst>
          </p:cNvPr>
          <p:cNvSpPr/>
          <p:nvPr/>
        </p:nvSpPr>
        <p:spPr>
          <a:xfrm>
            <a:off x="79571" y="623390"/>
            <a:ext cx="8809240" cy="6044603"/>
          </a:xfrm>
          <a:prstGeom prst="rect">
            <a:avLst/>
          </a:prstGeom>
        </p:spPr>
        <p:txBody>
          <a:bodyPr wrap="square">
            <a:spAutoFit/>
          </a:bodyPr>
          <a:lstStyle/>
          <a:p>
            <a:pPr marL="457200" marR="0" lvl="0" indent="-457200" algn="just">
              <a:lnSpc>
                <a:spcPct val="150000"/>
              </a:lnSpc>
              <a:buFont typeface="+mj-lt"/>
              <a:buAutoNum type="arabicPeriod" startAt="7"/>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Hart, P. E., Nilsson, N. J., &amp; Raphael, B. (1968).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A Formal Basis for the Heuristic Determination of Minimum Cost Paths”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IEEE Transactions on Systems Science and Cybernetics</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4(2),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100–107.</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7"/>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Huang, B., &amp; Liu, N. (2018).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Advances in Mobile Map Caching for Seamless Navigation”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Journal of Location-Based Services</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12(2),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89–102.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7"/>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Karney, C. F. F. (2011).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Transverse Mercator with an accuracy of a few nanometers”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Journal of Geodesy, 85(8),</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475–485.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7"/>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LaValle, S. M. (2006).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Planning Algorithms”.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Cambridge University Press.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7"/>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Madhuri, R., &amp; Radhakrishnan, M. (2020).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Flutter: A Modern Framework for Cross-Platform Mobile Application Development”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International Journal of Computer Applications</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 175(9),</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10-14.</a:t>
            </a:r>
            <a:endParaRPr lang="en-US" sz="2000" dirty="0">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7"/>
            </a:pPr>
            <a:r>
              <a:rPr lang="en-US" sz="2000" kern="0" dirty="0">
                <a:effectLst/>
                <a:latin typeface="Times New Roman" panose="02020603050405020304" pitchFamily="18" charset="0"/>
                <a:ea typeface="Calibri" panose="020F0502020204030204" pitchFamily="34" charset="0"/>
              </a:rPr>
              <a:t>NATO Standardization Office. (2017). “</a:t>
            </a:r>
            <a:r>
              <a:rPr lang="en-US" sz="2000" i="1" kern="0" dirty="0">
                <a:effectLst/>
                <a:latin typeface="Times New Roman" panose="02020603050405020304" pitchFamily="18" charset="0"/>
                <a:ea typeface="Calibri" panose="020F0502020204030204" pitchFamily="34" charset="0"/>
              </a:rPr>
              <a:t>Glossary of Terms and Definitions (AAP-06)”.</a:t>
            </a:r>
            <a:r>
              <a:rPr lang="en-US" sz="2000" kern="0" dirty="0">
                <a:effectLst/>
                <a:latin typeface="Times New Roman" panose="02020603050405020304" pitchFamily="18" charset="0"/>
                <a:ea typeface="Calibri" panose="020F0502020204030204" pitchFamily="34" charset="0"/>
              </a:rPr>
              <a:t> </a:t>
            </a:r>
            <a:endParaRPr lang="en-US" sz="2000" dirty="0"/>
          </a:p>
        </p:txBody>
      </p:sp>
      <p:sp>
        <p:nvSpPr>
          <p:cNvPr id="10" name="Slide Number Placeholder 1">
            <a:extLst>
              <a:ext uri="{FF2B5EF4-FFF2-40B4-BE49-F238E27FC236}">
                <a16:creationId xmlns:a16="http://schemas.microsoft.com/office/drawing/2014/main" id="{80934064-5532-4B80-9679-FC85F812383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62</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37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48E5D-AFA8-85EF-C7BC-309C3462A709}"/>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96E23A10-4C69-DDFA-45E2-1CA6D69F9798}"/>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References (Cont’d)</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2D3F9034-112A-F299-DEBF-1A8E8ECA10A1}"/>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F4E8C728-4CC1-FC2E-D846-02F72868086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F319235-9A83-6CC2-D102-E8B38991AD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B4666FD-654B-D08B-F936-589228FB86A8}"/>
              </a:ext>
            </a:extLst>
          </p:cNvPr>
          <p:cNvSpPr/>
          <p:nvPr/>
        </p:nvSpPr>
        <p:spPr>
          <a:xfrm>
            <a:off x="79571" y="623390"/>
            <a:ext cx="8809240" cy="5576976"/>
          </a:xfrm>
          <a:prstGeom prst="rect">
            <a:avLst/>
          </a:prstGeom>
        </p:spPr>
        <p:txBody>
          <a:bodyPr wrap="square">
            <a:spAutoFit/>
          </a:bodyPr>
          <a:lstStyle/>
          <a:p>
            <a:pPr marL="342900" marR="0" lvl="0" indent="-342900" algn="just">
              <a:lnSpc>
                <a:spcPct val="150000"/>
              </a:lnSpc>
              <a:buFont typeface="+mj-lt"/>
              <a:buAutoNum type="arabicPeriod" startAt="13"/>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Pagonis, W. (1992).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Moving Mountains: Lessons in Leadership and Logistics from the Gulf War”.</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3"/>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Saaty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 L. (1980).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The Analytic Hierarchy Process”.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McGraw-Hill International.</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3"/>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Sharma, R., &amp; Aggarwal, S. (2010).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Applications of Distance Measurement in Military Targeting”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Journal of Geospatial Science.</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3"/>
            </a:pP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Tolk</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Diallo, S. Y., &amp; Wang, W. (2013).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Modeling and Simulation Support for System of Systems Engineering Applications”.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Wiley.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3"/>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 Army. (2008).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Field Manual FM 3-22.9 Rifle Marksmanship M16-/M4-Series Weapons”.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3"/>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 Department of Defense. (2019).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Geospatial Intelligence: A Guide for Military Applications”.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Department of Defense, Washington, D.C.</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
        <p:nvSpPr>
          <p:cNvPr id="10" name="Slide Number Placeholder 1">
            <a:extLst>
              <a:ext uri="{FF2B5EF4-FFF2-40B4-BE49-F238E27FC236}">
                <a16:creationId xmlns:a16="http://schemas.microsoft.com/office/drawing/2014/main" id="{AF5A9E65-74A0-CA70-2B43-C60360577F8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63</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036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3A04-7A78-26F1-7897-8BE208A5D00D}"/>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47B444FC-20C9-7E27-74FA-89C4E966E52E}"/>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solidFill>
                  <a:schemeClr val="bg1"/>
                </a:solidFill>
                <a:latin typeface="Times New Roman" panose="02020603050405020304" pitchFamily="18" charset="0"/>
                <a:cs typeface="Times New Roman" panose="02020603050405020304" pitchFamily="18" charset="0"/>
              </a:rPr>
              <a:t>References (Cont’d)</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1B94EF1-4230-E7AA-44C4-412CE48B2EE4}"/>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7FE49673-E1BF-3943-AFA0-1E98DCD4EE8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F18D70B5-7FF7-3E22-828E-97D6490B9D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505310F0-4687-A539-15EC-86760233E354}"/>
              </a:ext>
            </a:extLst>
          </p:cNvPr>
          <p:cNvSpPr/>
          <p:nvPr/>
        </p:nvSpPr>
        <p:spPr>
          <a:xfrm>
            <a:off x="79571" y="623390"/>
            <a:ext cx="8809240" cy="4191981"/>
          </a:xfrm>
          <a:prstGeom prst="rect">
            <a:avLst/>
          </a:prstGeom>
        </p:spPr>
        <p:txBody>
          <a:bodyPr wrap="square">
            <a:spAutoFit/>
          </a:bodyPr>
          <a:lstStyle/>
          <a:p>
            <a:pPr marL="342900" marR="0" lvl="0" indent="-342900" algn="just">
              <a:lnSpc>
                <a:spcPct val="150000"/>
              </a:lnSpc>
              <a:buFont typeface="+mj-lt"/>
              <a:buAutoNum type="arabicPeriod" startAt="19"/>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additional guidance and assistance contact NGA’s Office of GEOINT Sciences (SN),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Coordinate Systems Analysis Branch St. Louis, MO: 314-263-4171 (DSN 693-4171) Bethesda, MD: 301-227-3340 (DSN 287-3340)”</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(2009)</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9"/>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Deriving the haversine formula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(1999). Ask Dr. Math. April 20–21. Archived from the original on 20 January 2020.</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9"/>
            </a:pP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http://codefiner.com/post/mb-tiles-specification-1-2-a-comprehensive-guide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L="342900" marR="0" lvl="0" indent="-342900" algn="just">
              <a:lnSpc>
                <a:spcPct val="150000"/>
              </a:lnSpc>
              <a:buFont typeface="+mj-lt"/>
              <a:buAutoNum type="arabicPeriod" startAt="19"/>
            </a:pPr>
            <a:r>
              <a:rPr lang="en-US" sz="2000" u="sng"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https://education.nationalgeographic.org/resource/geographic-information-system-gis/</a:t>
            </a:r>
            <a:r>
              <a:rPr lang="en-US" sz="2000" u="sng"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50000"/>
              </a:lnSpc>
              <a:buFont typeface="+mj-lt"/>
              <a:buAutoNum type="arabicPeriod" startAt="19"/>
            </a:pPr>
            <a:r>
              <a:rPr lang="en-US" sz="2000" u="sng" kern="0" dirty="0">
                <a:effectLst/>
                <a:latin typeface="Times New Roman" panose="02020603050405020304" pitchFamily="18" charset="0"/>
                <a:ea typeface="Calibri" panose="020F0502020204030204" pitchFamily="34" charset="0"/>
              </a:rPr>
              <a:t>https://storymaps.arcgis.com/stories/842edf2b4381438b9a4edefed124775b.</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
        <p:nvSpPr>
          <p:cNvPr id="10" name="Slide Number Placeholder 1">
            <a:extLst>
              <a:ext uri="{FF2B5EF4-FFF2-40B4-BE49-F238E27FC236}">
                <a16:creationId xmlns:a16="http://schemas.microsoft.com/office/drawing/2014/main" id="{1DE3113A-45AA-2C9E-B4D7-B48A6146B0F2}"/>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64</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54958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EF4D-7DFC-84A4-844F-FC92C92CDD98}"/>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6F372E-4658-4F0F-BE56-9033F41E8E52}"/>
              </a:ext>
            </a:extLst>
          </p:cNvPr>
          <p:cNvGraphicFramePr>
            <a:graphicFrameLocks noGrp="1"/>
          </p:cNvGraphicFramePr>
          <p:nvPr>
            <p:extLst>
              <p:ext uri="{D42A27DB-BD31-4B8C-83A1-F6EECF244321}">
                <p14:modId xmlns:p14="http://schemas.microsoft.com/office/powerpoint/2010/main" val="3326623727"/>
              </p:ext>
            </p:extLst>
          </p:nvPr>
        </p:nvGraphicFramePr>
        <p:xfrm>
          <a:off x="211014" y="715108"/>
          <a:ext cx="8729569" cy="4882894"/>
        </p:xfrm>
        <a:graphic>
          <a:graphicData uri="http://schemas.openxmlformats.org/drawingml/2006/table">
            <a:tbl>
              <a:tblPr firstRow="1" firstCol="1" bandRow="1">
                <a:tableStyleId>{5C22544A-7EE6-4342-B048-85BDC9FD1C3A}</a:tableStyleId>
              </a:tblPr>
              <a:tblGrid>
                <a:gridCol w="1703742">
                  <a:extLst>
                    <a:ext uri="{9D8B030D-6E8A-4147-A177-3AD203B41FA5}">
                      <a16:colId xmlns:a16="http://schemas.microsoft.com/office/drawing/2014/main" val="2355767496"/>
                    </a:ext>
                  </a:extLst>
                </a:gridCol>
                <a:gridCol w="4217182">
                  <a:extLst>
                    <a:ext uri="{9D8B030D-6E8A-4147-A177-3AD203B41FA5}">
                      <a16:colId xmlns:a16="http://schemas.microsoft.com/office/drawing/2014/main" val="3477472839"/>
                    </a:ext>
                  </a:extLst>
                </a:gridCol>
                <a:gridCol w="1602530">
                  <a:extLst>
                    <a:ext uri="{9D8B030D-6E8A-4147-A177-3AD203B41FA5}">
                      <a16:colId xmlns:a16="http://schemas.microsoft.com/office/drawing/2014/main" val="1825860252"/>
                    </a:ext>
                  </a:extLst>
                </a:gridCol>
                <a:gridCol w="1206115">
                  <a:extLst>
                    <a:ext uri="{9D8B030D-6E8A-4147-A177-3AD203B41FA5}">
                      <a16:colId xmlns:a16="http://schemas.microsoft.com/office/drawing/2014/main" val="2551977116"/>
                    </a:ext>
                  </a:extLst>
                </a:gridCol>
              </a:tblGrid>
              <a:tr h="1082368">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Seminar</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Step of Research</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a:effectLst/>
                          <a:latin typeface="Times New Roman" panose="02020603050405020304" pitchFamily="18" charset="0"/>
                          <a:cs typeface="Times New Roman" panose="02020603050405020304" pitchFamily="18" charset="0"/>
                        </a:rPr>
                        <a:t>Utilized software</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800"/>
                        </a:spcAft>
                      </a:pPr>
                      <a:r>
                        <a:rPr lang="en-US" sz="2000">
                          <a:effectLst/>
                          <a:latin typeface="Times New Roman" panose="02020603050405020304" pitchFamily="18" charset="0"/>
                          <a:cs typeface="Times New Roman" panose="02020603050405020304" pitchFamily="18" charset="0"/>
                        </a:rPr>
                        <a:t>Remark</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3908952"/>
                  </a:ext>
                </a:extLst>
              </a:tr>
              <a:tr h="1635790">
                <a:tc>
                  <a:txBody>
                    <a:bodyPr/>
                    <a:lstStyle/>
                    <a:p>
                      <a:pPr marL="0" marR="0">
                        <a:lnSpc>
                          <a:spcPct val="107000"/>
                        </a:lnSpc>
                        <a:spcBef>
                          <a:spcPts val="0"/>
                        </a:spcBef>
                        <a:spcAft>
                          <a:spcPts val="800"/>
                        </a:spcAft>
                      </a:pPr>
                      <a:r>
                        <a:rPr lang="en-US" sz="2000">
                          <a:effectLst/>
                          <a:latin typeface="Times New Roman" panose="02020603050405020304" pitchFamily="18" charset="0"/>
                          <a:cs typeface="Times New Roman" panose="02020603050405020304" pitchFamily="18" charset="0"/>
                        </a:rPr>
                        <a:t>1</a:t>
                      </a:r>
                      <a:r>
                        <a:rPr lang="en-US" sz="2000" baseline="30000">
                          <a:effectLst/>
                          <a:latin typeface="Times New Roman" panose="02020603050405020304" pitchFamily="18" charset="0"/>
                          <a:cs typeface="Times New Roman" panose="02020603050405020304" pitchFamily="18" charset="0"/>
                        </a:rPr>
                        <a:t>st</a:t>
                      </a:r>
                      <a:r>
                        <a:rPr lang="en-US" sz="2000">
                          <a:effectLst/>
                          <a:latin typeface="Times New Roman" panose="02020603050405020304" pitchFamily="18" charset="0"/>
                          <a:cs typeface="Times New Roman" panose="02020603050405020304" pitchFamily="18" charset="0"/>
                        </a:rPr>
                        <a:t>Seminar</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Background Theory and Literature Review, Proposed System Design for research work, Map Integration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Flutter, Web API</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Done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0784611"/>
                  </a:ext>
                </a:extLst>
              </a:tr>
              <a:tr h="1082368">
                <a:tc>
                  <a:txBody>
                    <a:bodyPr/>
                    <a:lstStyle/>
                    <a:p>
                      <a:pPr marL="0" marR="0">
                        <a:lnSpc>
                          <a:spcPct val="107000"/>
                        </a:lnSpc>
                        <a:spcBef>
                          <a:spcPts val="0"/>
                        </a:spcBef>
                        <a:spcAft>
                          <a:spcPts val="800"/>
                        </a:spcAft>
                      </a:pPr>
                      <a:r>
                        <a:rPr lang="en-US" sz="2000">
                          <a:effectLst/>
                          <a:latin typeface="Times New Roman" panose="02020603050405020304" pitchFamily="18" charset="0"/>
                          <a:cs typeface="Times New Roman" panose="02020603050405020304" pitchFamily="18" charset="0"/>
                        </a:rPr>
                        <a:t>2</a:t>
                      </a:r>
                      <a:r>
                        <a:rPr lang="en-US" sz="2000" baseline="30000">
                          <a:effectLst/>
                          <a:latin typeface="Times New Roman" panose="02020603050405020304" pitchFamily="18" charset="0"/>
                          <a:cs typeface="Times New Roman" panose="02020603050405020304" pitchFamily="18" charset="0"/>
                        </a:rPr>
                        <a:t>nd</a:t>
                      </a:r>
                      <a:r>
                        <a:rPr lang="en-US" sz="2000">
                          <a:effectLst/>
                          <a:latin typeface="Times New Roman" panose="02020603050405020304" pitchFamily="18" charset="0"/>
                          <a:cs typeface="Times New Roman" panose="02020603050405020304" pitchFamily="18" charset="0"/>
                        </a:rPr>
                        <a:t>Seminar</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Implementation and Data preparing</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Motor Gun Weapon Specification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Done</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7327880"/>
                  </a:ext>
                </a:extLst>
              </a:tr>
              <a:tr h="1082368">
                <a:tc>
                  <a:txBody>
                    <a:bodyPr/>
                    <a:lstStyle/>
                    <a:p>
                      <a:pPr marL="0" marR="0">
                        <a:lnSpc>
                          <a:spcPct val="107000"/>
                        </a:lnSpc>
                        <a:spcBef>
                          <a:spcPts val="0"/>
                        </a:spcBef>
                        <a:spcAft>
                          <a:spcPts val="800"/>
                        </a:spcAft>
                      </a:pPr>
                      <a:r>
                        <a:rPr lang="en-US" sz="2000">
                          <a:effectLst/>
                          <a:latin typeface="Times New Roman" panose="02020603050405020304" pitchFamily="18" charset="0"/>
                          <a:cs typeface="Times New Roman" panose="02020603050405020304" pitchFamily="18" charset="0"/>
                        </a:rPr>
                        <a:t>3</a:t>
                      </a:r>
                      <a:r>
                        <a:rPr lang="en-US" sz="2000" baseline="30000">
                          <a:effectLst/>
                          <a:latin typeface="Times New Roman" panose="02020603050405020304" pitchFamily="18" charset="0"/>
                          <a:cs typeface="Times New Roman" panose="02020603050405020304" pitchFamily="18" charset="0"/>
                        </a:rPr>
                        <a:t>rd</a:t>
                      </a:r>
                      <a:r>
                        <a:rPr lang="en-US" sz="2000">
                          <a:effectLst/>
                          <a:latin typeface="Times New Roman" panose="02020603050405020304" pitchFamily="18" charset="0"/>
                          <a:cs typeface="Times New Roman" panose="02020603050405020304" pitchFamily="18" charset="0"/>
                        </a:rPr>
                        <a:t>Seminar</a:t>
                      </a:r>
                      <a:endParaRPr lang="en-US" sz="20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Testing of Map with TDSS and Results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TDSS</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800"/>
                        </a:spcAft>
                      </a:pPr>
                      <a:r>
                        <a:rPr lang="en-US" sz="2000" dirty="0">
                          <a:effectLst/>
                          <a:latin typeface="Times New Roman" panose="02020603050405020304" pitchFamily="18" charset="0"/>
                          <a:cs typeface="Times New Roman" panose="02020603050405020304" pitchFamily="18" charset="0"/>
                        </a:rPr>
                        <a:t>Yet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6203097"/>
                  </a:ext>
                </a:extLst>
              </a:tr>
            </a:tbl>
          </a:graphicData>
        </a:graphic>
      </p:graphicFrame>
      <p:sp>
        <p:nvSpPr>
          <p:cNvPr id="9" name="Rectangle 3">
            <a:extLst>
              <a:ext uri="{FF2B5EF4-FFF2-40B4-BE49-F238E27FC236}">
                <a16:creationId xmlns:a16="http://schemas.microsoft.com/office/drawing/2014/main" id="{BA8AEC61-1948-43D5-9761-E61B5923C944}"/>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Work</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83C83F1-B6FA-DC27-5C7E-2CDD410E6F78}"/>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54F63208-C991-4F34-AF9E-C60B3B1A22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99FAA8B8-67DA-4DD1-BA08-4E79B097BE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80934064-5532-4B80-9679-FC85F812383A}"/>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65</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028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EF6E6-E853-1970-4F76-F0859CE88982}"/>
            </a:ext>
          </a:extLst>
        </p:cNvPr>
        <p:cNvGrpSpPr/>
        <p:nvPr/>
      </p:nvGrpSpPr>
      <p:grpSpPr>
        <a:xfrm>
          <a:off x="0" y="0"/>
          <a:ext cx="0" cy="0"/>
          <a:chOff x="0" y="0"/>
          <a:chExt cx="0" cy="0"/>
        </a:xfrm>
      </p:grpSpPr>
      <p:sp>
        <p:nvSpPr>
          <p:cNvPr id="9" name="Rectangle 3">
            <a:extLst>
              <a:ext uri="{FF2B5EF4-FFF2-40B4-BE49-F238E27FC236}">
                <a16:creationId xmlns:a16="http://schemas.microsoft.com/office/drawing/2014/main" id="{D63531F6-FC0A-4445-8192-DEEE2AA6C1AF}"/>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Comments And Suggestions on First Seminar</a:t>
            </a:r>
            <a:endParaRPr lang="en-US"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AB05D735-8BB5-8B5A-71F1-06551F4B7B74}"/>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imes New Roman" panose="02020603050405020304" pitchFamily="18" charset="0"/>
              <a:cs typeface="Times New Roman" panose="02020603050405020304" pitchFamily="18" charset="0"/>
            </a:endParaRPr>
          </a:p>
        </p:txBody>
      </p:sp>
      <p:pic>
        <p:nvPicPr>
          <p:cNvPr id="12" name="Picture 9" descr="DSA">
            <a:extLst>
              <a:ext uri="{FF2B5EF4-FFF2-40B4-BE49-F238E27FC236}">
                <a16:creationId xmlns:a16="http://schemas.microsoft.com/office/drawing/2014/main" id="{12E75370-C18F-3A7F-94EF-5F802840C6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3" name="Picture 9" descr="DSA">
            <a:extLst>
              <a:ext uri="{FF2B5EF4-FFF2-40B4-BE49-F238E27FC236}">
                <a16:creationId xmlns:a16="http://schemas.microsoft.com/office/drawing/2014/main" id="{1D9527D7-28A8-92CD-E8A7-12227202A3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0" name="Slide Number Placeholder 1">
            <a:extLst>
              <a:ext uri="{FF2B5EF4-FFF2-40B4-BE49-F238E27FC236}">
                <a16:creationId xmlns:a16="http://schemas.microsoft.com/office/drawing/2014/main" id="{7C7ADA5D-BA96-3A55-8E99-D700D0E42E3E}"/>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66</a:t>
            </a:fld>
            <a:endParaRPr lang="en-US"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6DBD1524-420E-FD3A-7F96-B7EB981CD97C}"/>
              </a:ext>
            </a:extLst>
          </p:cNvPr>
          <p:cNvGraphicFramePr>
            <a:graphicFrameLocks noGrp="1"/>
          </p:cNvGraphicFramePr>
          <p:nvPr>
            <p:extLst>
              <p:ext uri="{D42A27DB-BD31-4B8C-83A1-F6EECF244321}">
                <p14:modId xmlns:p14="http://schemas.microsoft.com/office/powerpoint/2010/main" val="2596087474"/>
              </p:ext>
            </p:extLst>
          </p:nvPr>
        </p:nvGraphicFramePr>
        <p:xfrm>
          <a:off x="168552" y="700841"/>
          <a:ext cx="8806895" cy="4733580"/>
        </p:xfrm>
        <a:graphic>
          <a:graphicData uri="http://schemas.openxmlformats.org/drawingml/2006/table">
            <a:tbl>
              <a:tblPr firstRow="1" firstCol="1" bandRow="1">
                <a:tableStyleId>{5C22544A-7EE6-4342-B048-85BDC9FD1C3A}</a:tableStyleId>
              </a:tblPr>
              <a:tblGrid>
                <a:gridCol w="1234081">
                  <a:extLst>
                    <a:ext uri="{9D8B030D-6E8A-4147-A177-3AD203B41FA5}">
                      <a16:colId xmlns:a16="http://schemas.microsoft.com/office/drawing/2014/main" val="2066583071"/>
                    </a:ext>
                  </a:extLst>
                </a:gridCol>
                <a:gridCol w="2954741">
                  <a:extLst>
                    <a:ext uri="{9D8B030D-6E8A-4147-A177-3AD203B41FA5}">
                      <a16:colId xmlns:a16="http://schemas.microsoft.com/office/drawing/2014/main" val="729792692"/>
                    </a:ext>
                  </a:extLst>
                </a:gridCol>
                <a:gridCol w="2672521">
                  <a:extLst>
                    <a:ext uri="{9D8B030D-6E8A-4147-A177-3AD203B41FA5}">
                      <a16:colId xmlns:a16="http://schemas.microsoft.com/office/drawing/2014/main" val="2355767496"/>
                    </a:ext>
                  </a:extLst>
                </a:gridCol>
                <a:gridCol w="1945552">
                  <a:extLst>
                    <a:ext uri="{9D8B030D-6E8A-4147-A177-3AD203B41FA5}">
                      <a16:colId xmlns:a16="http://schemas.microsoft.com/office/drawing/2014/main" val="3477472839"/>
                    </a:ext>
                  </a:extLst>
                </a:gridCol>
              </a:tblGrid>
              <a:tr h="905313">
                <a:tc>
                  <a:txBody>
                    <a:bodyPr/>
                    <a:lstStyle/>
                    <a:p>
                      <a:pPr marL="0" marR="0" algn="ctr">
                        <a:lnSpc>
                          <a:spcPct val="107000"/>
                        </a:lnSpc>
                        <a:spcBef>
                          <a:spcPts val="0"/>
                        </a:spcBef>
                        <a:spcAft>
                          <a:spcPts val="800"/>
                        </a:spcAft>
                      </a:pPr>
                      <a:r>
                        <a:rPr lang="my-MM" sz="1600" dirty="0">
                          <a:solidFill>
                            <a:schemeClr val="bg1"/>
                          </a:solidFill>
                          <a:effectLst/>
                          <a:latin typeface="Pyidaungsu" panose="020B0502040204020203" pitchFamily="34" charset="0"/>
                          <a:cs typeface="Pyidaungsu" panose="020B0502040204020203" pitchFamily="34" charset="0"/>
                        </a:rPr>
                        <a:t>စဉ်</a:t>
                      </a:r>
                      <a:endParaRPr lang="en-US" sz="1600" dirty="0">
                        <a:solidFill>
                          <a:schemeClr val="bg1"/>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gn="ctr">
                        <a:lnSpc>
                          <a:spcPct val="107000"/>
                        </a:lnSpc>
                        <a:spcBef>
                          <a:spcPts val="0"/>
                        </a:spcBef>
                        <a:spcAft>
                          <a:spcPts val="800"/>
                        </a:spcAft>
                      </a:pPr>
                      <a:r>
                        <a:rPr lang="my-MM" sz="1600" dirty="0">
                          <a:solidFill>
                            <a:schemeClr val="bg1"/>
                          </a:solidFill>
                          <a:effectLst/>
                          <a:latin typeface="Pyidaungsu" panose="020B0502040204020203" pitchFamily="34" charset="0"/>
                          <a:cs typeface="Pyidaungsu" panose="020B0502040204020203" pitchFamily="34" charset="0"/>
                        </a:rPr>
                        <a:t>အဆင့်/အမည်</a:t>
                      </a:r>
                      <a:endParaRPr lang="en-US" sz="1600" dirty="0">
                        <a:solidFill>
                          <a:schemeClr val="bg1"/>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gn="ctr">
                        <a:lnSpc>
                          <a:spcPct val="107000"/>
                        </a:lnSpc>
                        <a:spcBef>
                          <a:spcPts val="0"/>
                        </a:spcBef>
                        <a:spcAft>
                          <a:spcPts val="800"/>
                        </a:spcAft>
                      </a:pPr>
                      <a:r>
                        <a:rPr lang="my-MM" sz="1600" b="1" dirty="0">
                          <a:solidFill>
                            <a:schemeClr val="bg1"/>
                          </a:solidFill>
                          <a:effectLst/>
                          <a:latin typeface="Pyidaungsu" panose="020B0502040204020203" pitchFamily="34" charset="0"/>
                          <a:cs typeface="Pyidaungsu" panose="020B0502040204020203" pitchFamily="34" charset="0"/>
                        </a:rPr>
                        <a:t>ညွှန်ကြားချက်</a:t>
                      </a:r>
                      <a:endParaRPr lang="en-US" sz="1600" b="1" dirty="0">
                        <a:solidFill>
                          <a:schemeClr val="bg1"/>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gn="ctr">
                        <a:lnSpc>
                          <a:spcPct val="107000"/>
                        </a:lnSpc>
                        <a:spcBef>
                          <a:spcPts val="0"/>
                        </a:spcBef>
                        <a:spcAft>
                          <a:spcPts val="800"/>
                        </a:spcAft>
                      </a:pPr>
                      <a:r>
                        <a:rPr lang="my-MM" sz="1600" dirty="0">
                          <a:effectLst/>
                          <a:latin typeface="Pyidaungsu" panose="020B0502040204020203" pitchFamily="34" charset="0"/>
                          <a:cs typeface="Pyidaungsu" panose="020B0502040204020203" pitchFamily="34" charset="0"/>
                        </a:rPr>
                        <a:t>လိုက်နာဆောင်ရွက်</a:t>
                      </a:r>
                      <a:r>
                        <a:rPr lang="en-US" sz="1600" dirty="0">
                          <a:effectLst/>
                          <a:latin typeface="Pyidaungsu" panose="020B0502040204020203" pitchFamily="34" charset="0"/>
                          <a:cs typeface="Pyidaungsu" panose="020B0502040204020203" pitchFamily="34" charset="0"/>
                        </a:rPr>
                        <a:t> </a:t>
                      </a:r>
                      <a:r>
                        <a:rPr lang="my-MM" sz="1600" dirty="0">
                          <a:effectLst/>
                          <a:latin typeface="Pyidaungsu" panose="020B0502040204020203" pitchFamily="34" charset="0"/>
                          <a:cs typeface="Pyidaungsu" panose="020B0502040204020203" pitchFamily="34" charset="0"/>
                        </a:rPr>
                        <a:t>ချက်</a:t>
                      </a:r>
                      <a:endParaRPr lang="en-US" sz="160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extLst>
                  <a:ext uri="{0D108BD9-81ED-4DB2-BD59-A6C34878D82A}">
                    <a16:rowId xmlns:a16="http://schemas.microsoft.com/office/drawing/2014/main" val="2113908952"/>
                  </a:ext>
                </a:extLst>
              </a:tr>
              <a:tr h="1653007">
                <a:tc>
                  <a:txBody>
                    <a:bodyPr/>
                    <a:lstStyle/>
                    <a:p>
                      <a:pPr marL="0" marR="0" algn="ctr">
                        <a:lnSpc>
                          <a:spcPct val="107000"/>
                        </a:lnSpc>
                        <a:spcBef>
                          <a:spcPts val="0"/>
                        </a:spcBef>
                        <a:spcAft>
                          <a:spcPts val="800"/>
                        </a:spcAft>
                      </a:pPr>
                      <a:r>
                        <a:rPr lang="en-US" sz="1600" dirty="0">
                          <a:solidFill>
                            <a:schemeClr val="bg1"/>
                          </a:solidFill>
                          <a:effectLst/>
                          <a:latin typeface="Pyidaungsu" panose="020B0502040204020203" pitchFamily="34" charset="0"/>
                          <a:cs typeface="Pyidaungsu" panose="020B0502040204020203" pitchFamily="34" charset="0"/>
                        </a:rPr>
                        <a:t> </a:t>
                      </a:r>
                      <a:r>
                        <a:rPr lang="my-MM" sz="1600" dirty="0">
                          <a:solidFill>
                            <a:schemeClr val="bg1"/>
                          </a:solidFill>
                          <a:effectLst/>
                          <a:latin typeface="Pyidaungsu" panose="020B0502040204020203" pitchFamily="34" charset="0"/>
                          <a:cs typeface="Pyidaungsu" panose="020B0502040204020203" pitchFamily="34" charset="0"/>
                        </a:rPr>
                        <a:t>၁</a:t>
                      </a:r>
                      <a:endParaRPr lang="en-US" sz="1600" dirty="0">
                        <a:solidFill>
                          <a:schemeClr val="bg1"/>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my-MM" sz="1600" kern="1200" dirty="0">
                          <a:solidFill>
                            <a:schemeClr val="dk1"/>
                          </a:solidFill>
                          <a:effectLst/>
                          <a:latin typeface="Pyidaungsu" panose="020B0502040204020203" pitchFamily="34" charset="0"/>
                          <a:cs typeface="Pyidaungsu" panose="020B0502040204020203" pitchFamily="34" charset="0"/>
                        </a:rPr>
                        <a:t>ဒုမှူးကြီး </a:t>
                      </a:r>
                      <a:r>
                        <a:rPr lang="en-US" sz="1600" kern="1200" dirty="0" err="1">
                          <a:solidFill>
                            <a:schemeClr val="dk1"/>
                          </a:solidFill>
                          <a:effectLst/>
                          <a:latin typeface="Pyidaungsu" panose="020B0502040204020203" pitchFamily="34" charset="0"/>
                          <a:cs typeface="Pyidaungsu" panose="020B0502040204020203" pitchFamily="34" charset="0"/>
                        </a:rPr>
                        <a:t>ဇာနေလင်း</a:t>
                      </a:r>
                      <a:endParaRPr lang="en-US" sz="1600" i="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en-US" sz="1600" kern="1200" dirty="0">
                          <a:solidFill>
                            <a:schemeClr val="dk1"/>
                          </a:solidFill>
                          <a:effectLst/>
                          <a:latin typeface="Pyidaungsu" panose="020B0502040204020203" pitchFamily="34" charset="0"/>
                          <a:ea typeface="+mn-ea"/>
                          <a:cs typeface="Pyidaungsu" panose="020B0502040204020203" pitchFamily="34" charset="0"/>
                        </a:rPr>
                        <a:t>system ၏ process </a:t>
                      </a:r>
                      <a:r>
                        <a:rPr lang="en-US" sz="1600" kern="1200" dirty="0" err="1">
                          <a:solidFill>
                            <a:schemeClr val="dk1"/>
                          </a:solidFill>
                          <a:effectLst/>
                          <a:latin typeface="Pyidaungsu" panose="020B0502040204020203" pitchFamily="34" charset="0"/>
                          <a:ea typeface="+mn-ea"/>
                          <a:cs typeface="Pyidaungsu" panose="020B0502040204020203" pitchFamily="34" charset="0"/>
                        </a:rPr>
                        <a:t>တစ်ခုစီအလိုက်ပေ</a:t>
                      </a:r>
                      <a:r>
                        <a:rPr lang="en-US" sz="1600" kern="1200" dirty="0">
                          <a:solidFill>
                            <a:schemeClr val="dk1"/>
                          </a:solidFill>
                          <a:effectLst/>
                          <a:latin typeface="Pyidaungsu" panose="020B0502040204020203" pitchFamily="34" charset="0"/>
                          <a:ea typeface="+mn-ea"/>
                          <a:cs typeface="Pyidaungsu" panose="020B0502040204020203" pitchFamily="34" charset="0"/>
                        </a:rPr>
                        <a:t>ါ်</a:t>
                      </a:r>
                      <a:r>
                        <a:rPr lang="en-US" sz="1600" kern="1200" dirty="0" err="1">
                          <a:solidFill>
                            <a:schemeClr val="dk1"/>
                          </a:solidFill>
                          <a:effectLst/>
                          <a:latin typeface="Pyidaungsu" panose="020B0502040204020203" pitchFamily="34" charset="0"/>
                          <a:ea typeface="+mn-ea"/>
                          <a:cs typeface="Pyidaungsu" panose="020B0502040204020203" pitchFamily="34" charset="0"/>
                        </a:rPr>
                        <a:t>လွင်အောင</a:t>
                      </a:r>
                      <a:r>
                        <a:rPr lang="en-US" sz="1600" kern="1200" dirty="0">
                          <a:solidFill>
                            <a:schemeClr val="dk1"/>
                          </a:solidFill>
                          <a:effectLst/>
                          <a:latin typeface="Pyidaungsu" panose="020B0502040204020203" pitchFamily="34" charset="0"/>
                          <a:ea typeface="+mn-ea"/>
                          <a:cs typeface="Pyidaungsu" panose="020B0502040204020203" pitchFamily="34" charset="0"/>
                        </a:rPr>
                        <a:t>် flowchart </a:t>
                      </a:r>
                      <a:r>
                        <a:rPr lang="en-US" sz="1600" kern="1200" dirty="0" err="1">
                          <a:solidFill>
                            <a:schemeClr val="dk1"/>
                          </a:solidFill>
                          <a:effectLst/>
                          <a:latin typeface="Pyidaungsu" panose="020B0502040204020203" pitchFamily="34" charset="0"/>
                          <a:ea typeface="+mn-ea"/>
                          <a:cs typeface="Pyidaungsu" panose="020B0502040204020203" pitchFamily="34" charset="0"/>
                        </a:rPr>
                        <a:t>ပြန်ဆွဲရန</a:t>
                      </a:r>
                      <a:r>
                        <a:rPr lang="en-US" sz="1600" kern="1200" dirty="0">
                          <a:solidFill>
                            <a:schemeClr val="dk1"/>
                          </a:solidFill>
                          <a:effectLst/>
                          <a:latin typeface="Pyidaungsu" panose="020B0502040204020203" pitchFamily="34" charset="0"/>
                          <a:ea typeface="+mn-ea"/>
                          <a:cs typeface="Pyidaungsu" panose="020B0502040204020203" pitchFamily="34" charset="0"/>
                        </a:rPr>
                        <a:t>်။</a:t>
                      </a:r>
                    </a:p>
                    <a:p>
                      <a:pPr marL="0" marR="0">
                        <a:lnSpc>
                          <a:spcPct val="107000"/>
                        </a:lnSpc>
                        <a:spcBef>
                          <a:spcPts val="0"/>
                        </a:spcBef>
                        <a:spcAft>
                          <a:spcPts val="800"/>
                        </a:spcAft>
                      </a:pPr>
                      <a:r>
                        <a:rPr lang="en-US" sz="1600" kern="1200" dirty="0" err="1">
                          <a:solidFill>
                            <a:schemeClr val="dk1"/>
                          </a:solidFill>
                          <a:effectLst/>
                          <a:latin typeface="Pyidaungsu" panose="020B0502040204020203" pitchFamily="34" charset="0"/>
                          <a:ea typeface="+mn-ea"/>
                          <a:cs typeface="Pyidaungsu" panose="020B0502040204020203" pitchFamily="34" charset="0"/>
                        </a:rPr>
                        <a:t>မသမာသူလက်ထဲရောက်ရှိပါက</a:t>
                      </a:r>
                      <a:r>
                        <a:rPr lang="en-US" sz="1600" kern="1200" dirty="0">
                          <a:solidFill>
                            <a:schemeClr val="dk1"/>
                          </a:solidFill>
                          <a:effectLst/>
                          <a:latin typeface="Pyidaungsu" panose="020B0502040204020203" pitchFamily="34" charset="0"/>
                          <a:ea typeface="+mn-ea"/>
                          <a:cs typeface="Pyidaungsu" panose="020B0502040204020203" pitchFamily="34" charset="0"/>
                        </a:rPr>
                        <a:t> </a:t>
                      </a:r>
                      <a:r>
                        <a:rPr lang="en-US" sz="1600" kern="1200" dirty="0" err="1">
                          <a:solidFill>
                            <a:schemeClr val="dk1"/>
                          </a:solidFill>
                          <a:effectLst/>
                          <a:latin typeface="Pyidaungsu" panose="020B0502040204020203" pitchFamily="34" charset="0"/>
                          <a:ea typeface="+mn-ea"/>
                          <a:cs typeface="Pyidaungsu" panose="020B0502040204020203" pitchFamily="34" charset="0"/>
                        </a:rPr>
                        <a:t>အသုံးမပြုနိုင်အောင</a:t>
                      </a:r>
                      <a:r>
                        <a:rPr lang="en-US" sz="1600" kern="1200" dirty="0">
                          <a:solidFill>
                            <a:schemeClr val="dk1"/>
                          </a:solidFill>
                          <a:effectLst/>
                          <a:latin typeface="Pyidaungsu" panose="020B0502040204020203" pitchFamily="34" charset="0"/>
                          <a:ea typeface="+mn-ea"/>
                          <a:cs typeface="Pyidaungsu" panose="020B0502040204020203" pitchFamily="34" charset="0"/>
                        </a:rPr>
                        <a:t>် security </a:t>
                      </a:r>
                      <a:r>
                        <a:rPr lang="en-US" sz="1600" kern="1200" dirty="0" err="1">
                          <a:solidFill>
                            <a:schemeClr val="dk1"/>
                          </a:solidFill>
                          <a:effectLst/>
                          <a:latin typeface="Pyidaungsu" panose="020B0502040204020203" pitchFamily="34" charset="0"/>
                          <a:ea typeface="+mn-ea"/>
                          <a:cs typeface="Pyidaungsu" panose="020B0502040204020203" pitchFamily="34" charset="0"/>
                        </a:rPr>
                        <a:t>ပြုလုပ်ရန</a:t>
                      </a:r>
                      <a:r>
                        <a:rPr lang="en-US" sz="1600" kern="1200" dirty="0">
                          <a:solidFill>
                            <a:schemeClr val="dk1"/>
                          </a:solidFill>
                          <a:effectLst/>
                          <a:latin typeface="Pyidaungsu" panose="020B0502040204020203" pitchFamily="34" charset="0"/>
                          <a:ea typeface="+mn-ea"/>
                          <a:cs typeface="Pyidaungsu" panose="020B0502040204020203" pitchFamily="34" charset="0"/>
                        </a:rPr>
                        <a:t>်။</a:t>
                      </a:r>
                      <a:endParaRPr lang="my-MM" sz="140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my-MM" sz="1600" i="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rPr>
                        <a:t>ဆောင်ရွက်ပြီးပါပြီ။</a:t>
                      </a:r>
                      <a:endParaRPr lang="en-US" sz="1600" i="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extLst>
                  <a:ext uri="{0D108BD9-81ED-4DB2-BD59-A6C34878D82A}">
                    <a16:rowId xmlns:a16="http://schemas.microsoft.com/office/drawing/2014/main" val="3880784611"/>
                  </a:ext>
                </a:extLst>
              </a:tr>
              <a:tr h="2161138">
                <a:tc>
                  <a:txBody>
                    <a:bodyPr/>
                    <a:lstStyle/>
                    <a:p>
                      <a:pPr marL="0" marR="0" algn="ctr">
                        <a:lnSpc>
                          <a:spcPct val="107000"/>
                        </a:lnSpc>
                        <a:spcBef>
                          <a:spcPts val="0"/>
                        </a:spcBef>
                        <a:spcAft>
                          <a:spcPts val="800"/>
                        </a:spcAft>
                      </a:pPr>
                      <a:r>
                        <a:rPr lang="my-MM" sz="1600" dirty="0">
                          <a:solidFill>
                            <a:schemeClr val="bg1"/>
                          </a:solidFill>
                          <a:effectLst/>
                          <a:latin typeface="Pyidaungsu" panose="020B0502040204020203" pitchFamily="34" charset="0"/>
                          <a:ea typeface="Calibri" panose="020F0502020204030204" pitchFamily="34" charset="0"/>
                          <a:cs typeface="Pyidaungsu" panose="020B0502040204020203" pitchFamily="34" charset="0"/>
                        </a:rPr>
                        <a:t>၂</a:t>
                      </a:r>
                      <a:endParaRPr lang="en-US" sz="1600" dirty="0">
                        <a:solidFill>
                          <a:schemeClr val="bg1"/>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en-US" sz="1600" i="0" kern="1200" dirty="0" err="1">
                          <a:solidFill>
                            <a:schemeClr val="dk1"/>
                          </a:solidFill>
                          <a:effectLst/>
                          <a:latin typeface="Pyidaungsu" panose="020B0502040204020203" pitchFamily="34" charset="0"/>
                          <a:ea typeface="Calibri" panose="020F0502020204030204" pitchFamily="34" charset="0"/>
                          <a:cs typeface="Pyidaungsu" panose="020B0502040204020203" pitchFamily="34" charset="0"/>
                        </a:rPr>
                        <a:t>ဗိုလ်မှူး</a:t>
                      </a:r>
                      <a:r>
                        <a:rPr lang="en-US" sz="1600" i="0" kern="1200" dirty="0">
                          <a:solidFill>
                            <a:schemeClr val="dk1"/>
                          </a:solidFill>
                          <a:effectLst/>
                          <a:latin typeface="Pyidaungsu" panose="020B0502040204020203" pitchFamily="34" charset="0"/>
                          <a:ea typeface="Calibri" panose="020F0502020204030204" pitchFamily="34" charset="0"/>
                          <a:cs typeface="Pyidaungsu" panose="020B0502040204020203" pitchFamily="34" charset="0"/>
                        </a:rPr>
                        <a:t> </a:t>
                      </a:r>
                      <a:r>
                        <a:rPr lang="en-US" sz="1600" i="0" kern="1200" dirty="0" err="1">
                          <a:solidFill>
                            <a:schemeClr val="dk1"/>
                          </a:solidFill>
                          <a:effectLst/>
                          <a:latin typeface="Pyidaungsu" panose="020B0502040204020203" pitchFamily="34" charset="0"/>
                          <a:ea typeface="Calibri" panose="020F0502020204030204" pitchFamily="34" charset="0"/>
                          <a:cs typeface="Pyidaungsu" panose="020B0502040204020203" pitchFamily="34" charset="0"/>
                        </a:rPr>
                        <a:t>နေဖြိုး</a:t>
                      </a:r>
                      <a:endParaRPr lang="en-US" sz="1600" i="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en-US" sz="1600" kern="1200" dirty="0">
                          <a:solidFill>
                            <a:schemeClr val="dk1"/>
                          </a:solidFill>
                          <a:effectLst/>
                          <a:latin typeface="Pyidaungsu" panose="020B0502040204020203" pitchFamily="34" charset="0"/>
                          <a:ea typeface="+mn-ea"/>
                          <a:cs typeface="Pyidaungsu" panose="020B0502040204020203" pitchFamily="34" charset="0"/>
                        </a:rPr>
                        <a:t>Weapon Selection </a:t>
                      </a:r>
                      <a:r>
                        <a:rPr lang="en-US" sz="1600" kern="1200" dirty="0" err="1">
                          <a:solidFill>
                            <a:schemeClr val="dk1"/>
                          </a:solidFill>
                          <a:effectLst/>
                          <a:latin typeface="Pyidaungsu" panose="020B0502040204020203" pitchFamily="34" charset="0"/>
                          <a:ea typeface="+mn-ea"/>
                          <a:cs typeface="Pyidaungsu" panose="020B0502040204020203" pitchFamily="34" charset="0"/>
                        </a:rPr>
                        <a:t>တွင</a:t>
                      </a:r>
                      <a:r>
                        <a:rPr lang="en-US" sz="1600" kern="1200" dirty="0">
                          <a:solidFill>
                            <a:schemeClr val="dk1"/>
                          </a:solidFill>
                          <a:effectLst/>
                          <a:latin typeface="Pyidaungsu" panose="020B0502040204020203" pitchFamily="34" charset="0"/>
                          <a:ea typeface="+mn-ea"/>
                          <a:cs typeface="Pyidaungsu" panose="020B0502040204020203" pitchFamily="34" charset="0"/>
                        </a:rPr>
                        <a:t>် </a:t>
                      </a:r>
                      <a:r>
                        <a:rPr lang="en-US" sz="1600" kern="1200" dirty="0" err="1">
                          <a:solidFill>
                            <a:schemeClr val="dk1"/>
                          </a:solidFill>
                          <a:effectLst/>
                          <a:latin typeface="Pyidaungsu" panose="020B0502040204020203" pitchFamily="34" charset="0"/>
                          <a:ea typeface="+mn-ea"/>
                          <a:cs typeface="Pyidaungsu" panose="020B0502040204020203" pitchFamily="34" charset="0"/>
                        </a:rPr>
                        <a:t>ကျည်ပေါက်ကွဲမှုဧရိယာအား</a:t>
                      </a:r>
                      <a:r>
                        <a:rPr lang="en-US" sz="1600" kern="1200" dirty="0">
                          <a:solidFill>
                            <a:schemeClr val="dk1"/>
                          </a:solidFill>
                          <a:effectLst/>
                          <a:latin typeface="Pyidaungsu" panose="020B0502040204020203" pitchFamily="34" charset="0"/>
                          <a:ea typeface="+mn-ea"/>
                          <a:cs typeface="Pyidaungsu" panose="020B0502040204020203" pitchFamily="34" charset="0"/>
                        </a:rPr>
                        <a:t> </a:t>
                      </a:r>
                      <a:r>
                        <a:rPr lang="en-US" sz="1600" kern="1200" dirty="0" err="1">
                          <a:solidFill>
                            <a:schemeClr val="dk1"/>
                          </a:solidFill>
                          <a:effectLst/>
                          <a:latin typeface="Pyidaungsu" panose="020B0502040204020203" pitchFamily="34" charset="0"/>
                          <a:ea typeface="+mn-ea"/>
                          <a:cs typeface="Pyidaungsu" panose="020B0502040204020203" pitchFamily="34" charset="0"/>
                        </a:rPr>
                        <a:t>ထည</a:t>
                      </a:r>
                      <a:r>
                        <a:rPr lang="en-US" sz="1600" kern="1200" dirty="0">
                          <a:solidFill>
                            <a:schemeClr val="dk1"/>
                          </a:solidFill>
                          <a:effectLst/>
                          <a:latin typeface="Pyidaungsu" panose="020B0502040204020203" pitchFamily="34" charset="0"/>
                          <a:ea typeface="+mn-ea"/>
                          <a:cs typeface="Pyidaungsu" panose="020B0502040204020203" pitchFamily="34" charset="0"/>
                        </a:rPr>
                        <a:t>့်</a:t>
                      </a:r>
                      <a:r>
                        <a:rPr lang="en-US" sz="1600" kern="1200" dirty="0" err="1">
                          <a:solidFill>
                            <a:schemeClr val="dk1"/>
                          </a:solidFill>
                          <a:effectLst/>
                          <a:latin typeface="Pyidaungsu" panose="020B0502040204020203" pitchFamily="34" charset="0"/>
                          <a:ea typeface="+mn-ea"/>
                          <a:cs typeface="Pyidaungsu" panose="020B0502040204020203" pitchFamily="34" charset="0"/>
                        </a:rPr>
                        <a:t>သွင်းတွက်ချက်ရန</a:t>
                      </a:r>
                      <a:r>
                        <a:rPr lang="en-US" sz="1600" kern="1200" dirty="0">
                          <a:solidFill>
                            <a:schemeClr val="dk1"/>
                          </a:solidFill>
                          <a:effectLst/>
                          <a:latin typeface="Pyidaungsu" panose="020B0502040204020203" pitchFamily="34" charset="0"/>
                          <a:ea typeface="+mn-ea"/>
                          <a:cs typeface="Pyidaungsu" panose="020B0502040204020203" pitchFamily="34" charset="0"/>
                        </a:rPr>
                        <a:t>်။</a:t>
                      </a:r>
                      <a:endParaRPr lang="my-MM" sz="140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tc>
                  <a:txBody>
                    <a:bodyPr/>
                    <a:lstStyle/>
                    <a:p>
                      <a:pPr marL="0" marR="0">
                        <a:lnSpc>
                          <a:spcPct val="107000"/>
                        </a:lnSpc>
                        <a:spcBef>
                          <a:spcPts val="0"/>
                        </a:spcBef>
                        <a:spcAft>
                          <a:spcPts val="800"/>
                        </a:spcAft>
                      </a:pPr>
                      <a:r>
                        <a:rPr lang="my-MM" sz="160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rPr>
                        <a:t>ဆောင်ရွက်ပြီးပါပြီ။</a:t>
                      </a:r>
                      <a:endParaRPr lang="en-US" sz="1600" dirty="0">
                        <a:solidFill>
                          <a:srgbClr val="000000"/>
                        </a:solidFill>
                        <a:effectLst/>
                        <a:latin typeface="Pyidaungsu" panose="020B0502040204020203" pitchFamily="34" charset="0"/>
                        <a:ea typeface="Calibri" panose="020F0502020204030204" pitchFamily="34" charset="0"/>
                        <a:cs typeface="Pyidaungsu" panose="020B0502040204020203" pitchFamily="34" charset="0"/>
                      </a:endParaRPr>
                    </a:p>
                  </a:txBody>
                  <a:tcPr marL="68580" marR="68580" marT="0" marB="0" anchor="ctr"/>
                </a:tc>
                <a:extLst>
                  <a:ext uri="{0D108BD9-81ED-4DB2-BD59-A6C34878D82A}">
                    <a16:rowId xmlns:a16="http://schemas.microsoft.com/office/drawing/2014/main" val="2227327880"/>
                  </a:ext>
                </a:extLst>
              </a:tr>
            </a:tbl>
          </a:graphicData>
        </a:graphic>
      </p:graphicFrame>
    </p:spTree>
    <p:extLst>
      <p:ext uri="{BB962C8B-B14F-4D97-AF65-F5344CB8AC3E}">
        <p14:creationId xmlns:p14="http://schemas.microsoft.com/office/powerpoint/2010/main" val="8972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351" y="2816942"/>
            <a:ext cx="9012994" cy="857250"/>
          </a:xfrm>
          <a:prstGeom prst="rect">
            <a:avLst/>
          </a:prstGeom>
          <a:solidFill>
            <a:srgbClr val="0070C0"/>
          </a:solidFill>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600" b="1" dirty="0">
                <a:solidFill>
                  <a:schemeClr val="bg1"/>
                </a:solidFill>
                <a:latin typeface="Times New Roman" panose="02020603050405020304" pitchFamily="18" charset="0"/>
                <a:cs typeface="Times New Roman" panose="02020603050405020304" pitchFamily="18" charset="0"/>
              </a:rPr>
              <a:t>Comment &amp; Suggestions?</a:t>
            </a:r>
          </a:p>
        </p:txBody>
      </p:sp>
      <p:sp>
        <p:nvSpPr>
          <p:cNvPr id="2" name="Rectangle 1">
            <a:extLst>
              <a:ext uri="{FF2B5EF4-FFF2-40B4-BE49-F238E27FC236}">
                <a16:creationId xmlns:a16="http://schemas.microsoft.com/office/drawing/2014/main" id="{8FE9919A-1EAF-33E6-C6D0-D6CBAA8039DB}"/>
              </a:ext>
            </a:extLst>
          </p:cNvPr>
          <p:cNvSpPr/>
          <p:nvPr/>
        </p:nvSpPr>
        <p:spPr>
          <a:xfrm>
            <a:off x="71124" y="0"/>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9084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351" y="2816942"/>
            <a:ext cx="9012994" cy="857250"/>
          </a:xfrm>
          <a:prstGeom prst="rect">
            <a:avLst/>
          </a:prstGeom>
          <a:solidFill>
            <a:srgbClr val="0070C0"/>
          </a:solidFill>
        </p:spPr>
        <p:txBody>
          <a:bodyPr>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3600" b="1" dirty="0">
                <a:solidFill>
                  <a:schemeClr val="bg1"/>
                </a:solidFill>
                <a:latin typeface="Times New Roman" panose="02020603050405020304" pitchFamily="18" charset="0"/>
                <a:cs typeface="Times New Roman" panose="02020603050405020304" pitchFamily="18" charset="0"/>
              </a:rPr>
              <a:t>Thank You</a:t>
            </a:r>
          </a:p>
        </p:txBody>
      </p:sp>
      <p:sp>
        <p:nvSpPr>
          <p:cNvPr id="2" name="Rectangle 1">
            <a:extLst>
              <a:ext uri="{FF2B5EF4-FFF2-40B4-BE49-F238E27FC236}">
                <a16:creationId xmlns:a16="http://schemas.microsoft.com/office/drawing/2014/main" id="{8FE9919A-1EAF-33E6-C6D0-D6CBAA8039DB}"/>
              </a:ext>
            </a:extLst>
          </p:cNvPr>
          <p:cNvSpPr/>
          <p:nvPr/>
        </p:nvSpPr>
        <p:spPr>
          <a:xfrm>
            <a:off x="71124" y="0"/>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723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981F-C7F0-28DE-62A9-EA1C6703412D}"/>
            </a:ext>
          </a:extLst>
        </p:cNvPr>
        <p:cNvGrpSpPr/>
        <p:nvPr/>
      </p:nvGrpSpPr>
      <p:grpSpPr>
        <a:xfrm>
          <a:off x="0" y="0"/>
          <a:ext cx="0" cy="0"/>
          <a:chOff x="0" y="0"/>
          <a:chExt cx="0" cy="0"/>
        </a:xfrm>
      </p:grpSpPr>
      <p:sp>
        <p:nvSpPr>
          <p:cNvPr id="10" name="Rectangle 3">
            <a:extLst>
              <a:ext uri="{FF2B5EF4-FFF2-40B4-BE49-F238E27FC236}">
                <a16:creationId xmlns:a16="http://schemas.microsoft.com/office/drawing/2014/main" id="{24935C95-21A9-EA3E-89D1-B28169237C75}"/>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Motivation</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6BF7B6C6-D020-BE1C-335E-1C62BF9E659B}"/>
              </a:ext>
            </a:extLst>
          </p:cNvPr>
          <p:cNvSpPr txBox="1">
            <a:spLocks/>
          </p:cNvSpPr>
          <p:nvPr/>
        </p:nvSpPr>
        <p:spPr>
          <a:xfrm>
            <a:off x="141618" y="723171"/>
            <a:ext cx="8820253" cy="5732714"/>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5138" marR="0" lvl="0" indent="-465138" algn="just">
              <a:lnSpc>
                <a:spcPct val="150000"/>
              </a:lnSpc>
              <a:spcBef>
                <a:spcPts val="0"/>
              </a:spcBef>
              <a:spcAft>
                <a:spcPts val="0"/>
              </a:spcAft>
              <a:buSzPts val="1400"/>
              <a:buFont typeface="Wingdings" panose="05000000000000000000" pitchFamily="2" charset="2"/>
              <a:buChar char="v"/>
            </a:pPr>
            <a:r>
              <a:rPr lang="en-US" sz="2000" kern="0" dirty="0">
                <a:effectLst/>
                <a:latin typeface="Times New Roman" panose="02020603050405020304" pitchFamily="18" charset="0"/>
                <a:ea typeface="Times New Roman" panose="02020603050405020304" pitchFamily="18" charset="0"/>
              </a:rPr>
              <a:t>Modern military operations are increasingly conducted in complex and dynamic environments, where success depends on the ability to make informed and timely decisions. </a:t>
            </a:r>
          </a:p>
          <a:p>
            <a:pPr marL="465138" marR="0" lvl="0" indent="-465138" algn="just">
              <a:lnSpc>
                <a:spcPct val="150000"/>
              </a:lnSpc>
              <a:spcBef>
                <a:spcPts val="0"/>
              </a:spcBef>
              <a:spcAft>
                <a:spcPts val="0"/>
              </a:spcAft>
              <a:buSzPts val="1400"/>
              <a:buFont typeface="Wingdings" panose="05000000000000000000" pitchFamily="2" charset="2"/>
              <a:buChar char="v"/>
            </a:pPr>
            <a:r>
              <a:rPr lang="en-US" sz="2000" kern="0" dirty="0">
                <a:effectLst/>
                <a:latin typeface="Times New Roman" panose="02020603050405020304" pitchFamily="18" charset="0"/>
                <a:ea typeface="Times New Roman" panose="02020603050405020304" pitchFamily="18" charset="0"/>
              </a:rPr>
              <a:t>Traditional methods of tactical planning and weapon deployment, rooted in static maps and manual calculations, are no longer sufficient to address the multifaceted challenges of contemporary battlefields.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65138" marR="0" lvl="0" indent="-465138" algn="just">
              <a:lnSpc>
                <a:spcPct val="150000"/>
              </a:lnSpc>
              <a:spcBef>
                <a:spcPts val="0"/>
              </a:spcBef>
              <a:spcAft>
                <a:spcPts val="0"/>
              </a:spcAft>
              <a:buSzPts val="1400"/>
              <a:buFont typeface="Wingdings" panose="05000000000000000000" pitchFamily="2" charset="2"/>
              <a:buChar char="v"/>
            </a:pPr>
            <a:r>
              <a:rPr lang="en-US" sz="2000" kern="0" dirty="0">
                <a:effectLst/>
                <a:latin typeface="Times New Roman" panose="02020603050405020304" pitchFamily="18" charset="0"/>
                <a:ea typeface="Times New Roman" panose="02020603050405020304" pitchFamily="18" charset="0"/>
              </a:rPr>
              <a:t>Modern warfare emphasizes minimizing collateral damage, ensuring operational precision, and adapting rapidly to unpredictable conditions. </a:t>
            </a:r>
          </a:p>
          <a:p>
            <a:pPr marL="465138" marR="0" lvl="0" indent="-465138" algn="just">
              <a:lnSpc>
                <a:spcPct val="150000"/>
              </a:lnSpc>
              <a:spcBef>
                <a:spcPts val="0"/>
              </a:spcBef>
              <a:spcAft>
                <a:spcPts val="0"/>
              </a:spcAft>
              <a:buSzPts val="1400"/>
              <a:buFont typeface="Wingdings" panose="05000000000000000000" pitchFamily="2" charset="2"/>
              <a:buChar char="v"/>
            </a:pPr>
            <a:r>
              <a:rPr lang="en-US" sz="2000" kern="0" dirty="0">
                <a:effectLst/>
                <a:latin typeface="Times New Roman" panose="02020603050405020304" pitchFamily="18" charset="0"/>
                <a:ea typeface="Times New Roman" panose="02020603050405020304" pitchFamily="18" charset="0"/>
              </a:rPr>
              <a:t>By automating weapon range visualization and engagement planning, this work seeks to reduce human error, enhance safety, and support scalable solutions applicable across diverse scenarios such as disaster response and homeland security.</a:t>
            </a:r>
            <a:endParaRPr lang="en-US" sz="2000" dirty="0">
              <a:solidFill>
                <a:srgbClr val="000000"/>
              </a:solidFill>
              <a:effectLst/>
              <a:latin typeface="Times New Roman" panose="02020603050405020304" pitchFamily="18" charset="0"/>
              <a:ea typeface="Times New Roman" panose="02020603050405020304" pitchFamily="18" charset="0"/>
            </a:endParaRPr>
          </a:p>
        </p:txBody>
      </p:sp>
      <p:sp>
        <p:nvSpPr>
          <p:cNvPr id="7" name="Rectangle 6">
            <a:extLst>
              <a:ext uri="{FF2B5EF4-FFF2-40B4-BE49-F238E27FC236}">
                <a16:creationId xmlns:a16="http://schemas.microsoft.com/office/drawing/2014/main" id="{751757C3-8D52-E243-A9D1-32ECCC37AF99}"/>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9" descr="DSA">
            <a:extLst>
              <a:ext uri="{FF2B5EF4-FFF2-40B4-BE49-F238E27FC236}">
                <a16:creationId xmlns:a16="http://schemas.microsoft.com/office/drawing/2014/main" id="{CF68D0E5-4E0C-BD2C-BD5F-C2B16C4FD3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2" name="Picture 9" descr="DSA">
            <a:extLst>
              <a:ext uri="{FF2B5EF4-FFF2-40B4-BE49-F238E27FC236}">
                <a16:creationId xmlns:a16="http://schemas.microsoft.com/office/drawing/2014/main" id="{94C29B57-EBEF-5FD9-B6A8-74A1B543D7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3" name="Slide Number Placeholder 1">
            <a:extLst>
              <a:ext uri="{FF2B5EF4-FFF2-40B4-BE49-F238E27FC236}">
                <a16:creationId xmlns:a16="http://schemas.microsoft.com/office/drawing/2014/main" id="{1D21F1CF-55A6-2552-97BC-53EDB74A4EFB}"/>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7</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195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a:extLst>
              <a:ext uri="{FF2B5EF4-FFF2-40B4-BE49-F238E27FC236}">
                <a16:creationId xmlns:a16="http://schemas.microsoft.com/office/drawing/2014/main" id="{954038D3-CDD6-495A-A192-35E6D4257EED}"/>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Aim of My Thesis</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377371" y="875226"/>
            <a:ext cx="8389258" cy="3509738"/>
          </a:xfrm>
          <a:prstGeom prst="rect">
            <a:avLst/>
          </a:prstGeom>
          <a:effectLst>
            <a:glow rad="63500">
              <a:schemeClr val="accent4">
                <a:satMod val="175000"/>
                <a:alpha val="40000"/>
              </a:schemeClr>
            </a:glow>
          </a:effectLst>
        </p:spPr>
        <p:txBody>
          <a:bodyPr>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just">
              <a:lnSpc>
                <a:spcPct val="150000"/>
              </a:lnSpc>
              <a:spcBef>
                <a:spcPts val="0"/>
              </a:spcBef>
              <a:spcAft>
                <a:spcPts val="0"/>
              </a:spcAft>
              <a:buNone/>
            </a:pPr>
            <a:r>
              <a:rPr lang="en-US" sz="2000" dirty="0">
                <a:latin typeface="Times New Roman" pitchFamily="18" charset="0"/>
                <a:cs typeface="Times New Roman" pitchFamily="18" charset="0"/>
              </a:rPr>
              <a:t>	</a:t>
            </a:r>
            <a:r>
              <a:rPr lang="en-US" sz="2000" kern="0" dirty="0">
                <a:effectLst/>
                <a:latin typeface="Times New Roman" panose="02020603050405020304" pitchFamily="18" charset="0"/>
                <a:ea typeface="Calibri" panose="020F0502020204030204" pitchFamily="34" charset="0"/>
              </a:rPr>
              <a:t>The aim of this thesis is to develop an automated system for dynamic weapon range visualization and engagement planning that leverages geospatial data and advanced computational techniques to enhance military tactical decision-making and operational efficiency.</a:t>
            </a:r>
            <a:endParaRPr lang="en-US" sz="2000" dirty="0">
              <a:latin typeface="Times New Roman" panose="02020603050405020304" pitchFamily="18" charset="0"/>
              <a:cs typeface="Times New Roman" pitchFamily="18" charset="0"/>
            </a:endParaRPr>
          </a:p>
        </p:txBody>
      </p:sp>
      <p:sp>
        <p:nvSpPr>
          <p:cNvPr id="8" name="Rectangle 7">
            <a:extLst>
              <a:ext uri="{FF2B5EF4-FFF2-40B4-BE49-F238E27FC236}">
                <a16:creationId xmlns:a16="http://schemas.microsoft.com/office/drawing/2014/main" id="{19213C6D-6804-4B67-B50B-D0A421F5A18B}"/>
              </a:ext>
            </a:extLst>
          </p:cNvPr>
          <p:cNvSpPr/>
          <p:nvPr/>
        </p:nvSpPr>
        <p:spPr>
          <a:xfrm>
            <a:off x="51435" y="70338"/>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9" descr="DSA">
            <a:extLst>
              <a:ext uri="{FF2B5EF4-FFF2-40B4-BE49-F238E27FC236}">
                <a16:creationId xmlns:a16="http://schemas.microsoft.com/office/drawing/2014/main" id="{2F9D288E-119C-4130-B971-021AA154B44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6" name="Picture 9" descr="DSA">
            <a:extLst>
              <a:ext uri="{FF2B5EF4-FFF2-40B4-BE49-F238E27FC236}">
                <a16:creationId xmlns:a16="http://schemas.microsoft.com/office/drawing/2014/main" id="{420C65A0-102C-41C0-8B0A-A5B31D7CD65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7" name="Slide Number Placeholder 1">
            <a:extLst>
              <a:ext uri="{FF2B5EF4-FFF2-40B4-BE49-F238E27FC236}">
                <a16:creationId xmlns:a16="http://schemas.microsoft.com/office/drawing/2014/main" id="{2814B43B-1AE5-4373-9940-772FC3C09145}"/>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8</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431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746A1BB6-BA4B-4FD6-ADC6-7CD3C0CBA386}"/>
              </a:ext>
            </a:extLst>
          </p:cNvPr>
          <p:cNvSpPr>
            <a:spLocks noChangeArrowheads="1"/>
          </p:cNvSpPr>
          <p:nvPr/>
        </p:nvSpPr>
        <p:spPr bwMode="auto">
          <a:xfrm>
            <a:off x="79571" y="90224"/>
            <a:ext cx="8984858" cy="523220"/>
          </a:xfrm>
          <a:prstGeom prst="rect">
            <a:avLst/>
          </a:prstGeom>
          <a:solidFill>
            <a:srgbClr val="0070C0"/>
          </a:solidFill>
          <a:ln w="9525" algn="ctr">
            <a:noFill/>
            <a:miter lim="800000"/>
            <a:headEnd/>
            <a:tailEnd/>
          </a:ln>
          <a:effectLst>
            <a:prstShdw prst="shdw13" dist="53882" dir="13500000">
              <a:schemeClr val="bg2">
                <a:alpha val="50000"/>
              </a:schemeClr>
            </a:prstShdw>
          </a:effectLst>
        </p:spPr>
        <p:txBody>
          <a:bodyPr wrap="square">
            <a:spAutoFit/>
          </a:bodyPr>
          <a:lstStyle/>
          <a:p>
            <a:pPr algn="ctr" eaLnBrk="1" hangingPunct="1">
              <a:defRPr/>
            </a:pPr>
            <a:r>
              <a:rPr lang="en-US" sz="2800" b="1" dirty="0">
                <a:solidFill>
                  <a:schemeClr val="bg1"/>
                </a:solidFill>
                <a:latin typeface="Times New Roman" panose="02020603050405020304" pitchFamily="18" charset="0"/>
                <a:cs typeface="Times New Roman" panose="02020603050405020304" pitchFamily="18" charset="0"/>
              </a:rPr>
              <a:t>Objectives</a:t>
            </a:r>
            <a:endParaRPr lang="ru-RU" sz="2800" b="1" dirty="0">
              <a:solidFill>
                <a:schemeClr val="bg1"/>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28392" y="472423"/>
            <a:ext cx="8549882" cy="6241338"/>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develop a geospatial data processing framework integrating multiple military and geospatial data sources for real-time tactical decision-making</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design an automated weapon range visualization tool that dynamically adjusts weapon engagement zones based on weapon specifications and range </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implement an intelligent engagement planning module for optimal weapon selection based on target distance, inventory, and mission parameters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develop an interactive battlefield mapping system for plotting force positions, defining operational areas, and generating tactical scenarios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integrate an obstacle-aware route optimization module using heuristic pathfinding for troop movement planning and threat avoidance</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a:p>
            <a:pPr marR="0" lvl="0" algn="just">
              <a:lnSpc>
                <a:spcPct val="150000"/>
              </a:lnSpc>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establish a strategic decision-support system using Lanchester’s Square Law to assess force comparisons, predict battle outcomes, and prioritize enemy targets</a:t>
            </a:r>
            <a:endParaRPr lang="en-US" sz="2000" dirty="0">
              <a:effectLst/>
              <a:latin typeface="Times New Roman" panose="02020603050405020304" pitchFamily="18" charset="0"/>
              <a:ea typeface="Calibri" panose="020F0502020204030204" pitchFamily="34" charset="0"/>
              <a:cs typeface="Myanmar Text" panose="020B0502040204020203" pitchFamily="34" charset="0"/>
            </a:endParaRPr>
          </a:p>
        </p:txBody>
      </p:sp>
      <p:sp>
        <p:nvSpPr>
          <p:cNvPr id="7" name="Rectangle 6">
            <a:extLst>
              <a:ext uri="{FF2B5EF4-FFF2-40B4-BE49-F238E27FC236}">
                <a16:creationId xmlns:a16="http://schemas.microsoft.com/office/drawing/2014/main" id="{3D9DFF99-F50E-42E1-9C00-8213C93C9CFA}"/>
              </a:ext>
            </a:extLst>
          </p:cNvPr>
          <p:cNvSpPr/>
          <p:nvPr/>
        </p:nvSpPr>
        <p:spPr>
          <a:xfrm>
            <a:off x="51435" y="55824"/>
            <a:ext cx="9012994" cy="6759526"/>
          </a:xfrm>
          <a:prstGeom prst="rect">
            <a:avLst/>
          </a:prstGeom>
          <a:noFill/>
          <a:ln w="69850"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9" descr="DSA">
            <a:extLst>
              <a:ext uri="{FF2B5EF4-FFF2-40B4-BE49-F238E27FC236}">
                <a16:creationId xmlns:a16="http://schemas.microsoft.com/office/drawing/2014/main" id="{DD57E723-1233-4EF5-B0AC-05247F02AA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79571" y="100171"/>
            <a:ext cx="567430" cy="590725"/>
          </a:xfrm>
          <a:prstGeom prst="rect">
            <a:avLst/>
          </a:prstGeom>
          <a:ln>
            <a:noFill/>
          </a:ln>
          <a:effectLst>
            <a:outerShdw blurRad="190500" algn="tl" rotWithShape="0">
              <a:srgbClr val="000000">
                <a:alpha val="70000"/>
              </a:srgbClr>
            </a:outerShdw>
          </a:effectLst>
        </p:spPr>
      </p:pic>
      <p:pic>
        <p:nvPicPr>
          <p:cNvPr id="12" name="Picture 9" descr="DSA">
            <a:extLst>
              <a:ext uri="{FF2B5EF4-FFF2-40B4-BE49-F238E27FC236}">
                <a16:creationId xmlns:a16="http://schemas.microsoft.com/office/drawing/2014/main" id="{71FFC9C1-BD5C-45A4-B507-337B9AB3F7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a:stretch>
            <a:fillRect/>
          </a:stretch>
        </p:blipFill>
        <p:spPr bwMode="auto">
          <a:xfrm>
            <a:off x="8496999" y="100170"/>
            <a:ext cx="567430" cy="590725"/>
          </a:xfrm>
          <a:prstGeom prst="rect">
            <a:avLst/>
          </a:prstGeom>
          <a:ln>
            <a:noFill/>
          </a:ln>
          <a:effectLst>
            <a:outerShdw blurRad="190500" algn="tl" rotWithShape="0">
              <a:srgbClr val="000000">
                <a:alpha val="70000"/>
              </a:srgbClr>
            </a:outerShdw>
          </a:effectLst>
        </p:spPr>
      </p:pic>
      <p:sp>
        <p:nvSpPr>
          <p:cNvPr id="13" name="Slide Number Placeholder 1">
            <a:extLst>
              <a:ext uri="{FF2B5EF4-FFF2-40B4-BE49-F238E27FC236}">
                <a16:creationId xmlns:a16="http://schemas.microsoft.com/office/drawing/2014/main" id="{C30BDA05-7EFB-4698-BEA6-A56B9D7D6C8F}"/>
              </a:ext>
            </a:extLst>
          </p:cNvPr>
          <p:cNvSpPr>
            <a:spLocks noGrp="1"/>
          </p:cNvSpPr>
          <p:nvPr>
            <p:ph type="sldNum" sz="quarter" idx="12"/>
          </p:nvPr>
        </p:nvSpPr>
        <p:spPr>
          <a:xfrm>
            <a:off x="8182708" y="6218711"/>
            <a:ext cx="757878" cy="461665"/>
          </a:xfrm>
          <a:solidFill>
            <a:srgbClr val="0070C0"/>
          </a:solidFill>
        </p:spPr>
        <p:txBody>
          <a:bodyPr/>
          <a:lstStyle/>
          <a:p>
            <a:pPr algn="ctr"/>
            <a:fld id="{2A47641E-8849-45EB-8804-05B23B34D66F}" type="slidenum">
              <a:rPr lang="en-US" sz="2000" smtClean="0">
                <a:solidFill>
                  <a:schemeClr val="bg1"/>
                </a:solidFill>
                <a:latin typeface="Times New Roman" panose="02020603050405020304" pitchFamily="18" charset="0"/>
                <a:cs typeface="Times New Roman" panose="02020603050405020304" pitchFamily="18" charset="0"/>
              </a:rPr>
              <a:pPr algn="ctr"/>
              <a:t>9</a:t>
            </a:fld>
            <a:endParaRPr lang="en-US"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0151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7862</TotalTime>
  <Words>6576</Words>
  <Application>Microsoft Office PowerPoint</Application>
  <PresentationFormat>On-screen Show (4:3)</PresentationFormat>
  <Paragraphs>901</Paragraphs>
  <Slides>68</Slides>
  <Notes>44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9" baseType="lpstr">
      <vt:lpstr>Arial</vt:lpstr>
      <vt:lpstr>Calibri</vt:lpstr>
      <vt:lpstr>Calibri Light</vt:lpstr>
      <vt:lpstr>Cambria Math</vt:lpstr>
      <vt:lpstr>Myanmar3</vt:lpstr>
      <vt:lpstr>Pyidaungsu</vt:lpstr>
      <vt:lpstr>Söhne</vt:lpstr>
      <vt:lpstr>Times New Roman</vt:lpstr>
      <vt:lpstr>Wingdings</vt:lpstr>
      <vt:lpstr>Office Theme</vt:lpstr>
      <vt:lpstr>Microsoft Visio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Mayborn</dc:creator>
  <cp:lastModifiedBy>aungnyi nyimin</cp:lastModifiedBy>
  <cp:revision>432</cp:revision>
  <cp:lastPrinted>2023-07-10T03:03:03Z</cp:lastPrinted>
  <dcterms:created xsi:type="dcterms:W3CDTF">2021-11-20T10:10:13Z</dcterms:created>
  <dcterms:modified xsi:type="dcterms:W3CDTF">2025-02-18T17:35:28Z</dcterms:modified>
</cp:coreProperties>
</file>